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19" r:id="rId2"/>
    <p:sldId id="320" r:id="rId3"/>
    <p:sldId id="332" r:id="rId4"/>
    <p:sldId id="333" r:id="rId5"/>
    <p:sldId id="334" r:id="rId6"/>
    <p:sldId id="335" r:id="rId7"/>
    <p:sldId id="336" r:id="rId8"/>
    <p:sldId id="337" r:id="rId9"/>
    <p:sldId id="339" r:id="rId10"/>
    <p:sldId id="340" r:id="rId11"/>
    <p:sldId id="341" r:id="rId12"/>
    <p:sldId id="342" r:id="rId13"/>
    <p:sldId id="344" r:id="rId14"/>
    <p:sldId id="345" r:id="rId15"/>
    <p:sldId id="347" r:id="rId16"/>
    <p:sldId id="348" r:id="rId17"/>
    <p:sldId id="349" r:id="rId18"/>
    <p:sldId id="350" r:id="rId19"/>
    <p:sldId id="351" r:id="rId20"/>
    <p:sldId id="365" r:id="rId21"/>
    <p:sldId id="352" r:id="rId22"/>
    <p:sldId id="353" r:id="rId23"/>
    <p:sldId id="354" r:id="rId24"/>
    <p:sldId id="355" r:id="rId25"/>
    <p:sldId id="356" r:id="rId26"/>
    <p:sldId id="357" r:id="rId27"/>
    <p:sldId id="359" r:id="rId28"/>
    <p:sldId id="360" r:id="rId29"/>
    <p:sldId id="361" r:id="rId30"/>
    <p:sldId id="362" r:id="rId31"/>
    <p:sldId id="363" r:id="rId32"/>
    <p:sldId id="366" r:id="rId33"/>
    <p:sldId id="36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3DC4FAA-B121-4BDF-AA42-528CCC506955}" type="datetimeFigureOut">
              <a:rPr lang="en-US" smtClean="0"/>
              <a:pPr/>
              <a:t>7/9/2024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CBCF967-1400-4438-9E49-A13F25AD56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DC4FAA-B121-4BDF-AA42-528CCC506955}" type="datetimeFigureOut">
              <a:rPr lang="en-US" smtClean="0"/>
              <a:pPr/>
              <a:t>7/9/2024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BCF967-1400-4438-9E49-A13F25AD56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DC4FAA-B121-4BDF-AA42-528CCC506955}" type="datetimeFigureOut">
              <a:rPr lang="en-US" smtClean="0"/>
              <a:pPr/>
              <a:t>7/9/2024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BCF967-1400-4438-9E49-A13F25AD56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8A626C2F-4FFB-43CB-809F-037F61A23C4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89B83C3-EBD3-4FF7-9A60-2B957021B4A9}" type="slidenum">
              <a:rPr lang="ar-SA"/>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365144E-1BF7-4DAA-9022-4B3A5F74345B}" type="slidenum">
              <a:rPr lang="ar-SA"/>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F4A9E8B1-9C70-4D9D-982F-7CFCB86B6A3D}" type="slidenum">
              <a:rPr lang="ar-SA"/>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DC4FAA-B121-4BDF-AA42-528CCC506955}" type="datetimeFigureOut">
              <a:rPr lang="en-US" smtClean="0"/>
              <a:pPr/>
              <a:t>7/9/2024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BCF967-1400-4438-9E49-A13F25AD56A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3DC4FAA-B121-4BDF-AA42-528CCC506955}" type="datetimeFigureOut">
              <a:rPr lang="en-US" smtClean="0"/>
              <a:pPr/>
              <a:t>7/9/2024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BCF967-1400-4438-9E49-A13F25AD56A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DC4FAA-B121-4BDF-AA42-528CCC506955}" type="datetimeFigureOut">
              <a:rPr lang="en-US" smtClean="0"/>
              <a:pPr/>
              <a:t>7/9/2024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BCF967-1400-4438-9E49-A13F25AD56A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3DC4FAA-B121-4BDF-AA42-528CCC506955}" type="datetimeFigureOut">
              <a:rPr lang="en-US" smtClean="0"/>
              <a:pPr/>
              <a:t>7/9/2024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CBCF967-1400-4438-9E49-A13F25AD56A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3DC4FAA-B121-4BDF-AA42-528CCC506955}" type="datetimeFigureOut">
              <a:rPr lang="en-US" smtClean="0"/>
              <a:pPr/>
              <a:t>7/9/2024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CBCF967-1400-4438-9E49-A13F25AD56A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3DC4FAA-B121-4BDF-AA42-528CCC506955}" type="datetimeFigureOut">
              <a:rPr lang="en-US" smtClean="0"/>
              <a:pPr/>
              <a:t>7/9/2024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CBCF967-1400-4438-9E49-A13F25AD56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3DC4FAA-B121-4BDF-AA42-528CCC506955}" type="datetimeFigureOut">
              <a:rPr lang="en-US" smtClean="0"/>
              <a:pPr/>
              <a:t>7/9/2024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BCF967-1400-4438-9E49-A13F25AD56A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3DC4FAA-B121-4BDF-AA42-528CCC506955}" type="datetimeFigureOut">
              <a:rPr lang="en-US" smtClean="0"/>
              <a:pPr/>
              <a:t>7/9/2024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CBCF967-1400-4438-9E49-A13F25AD56A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3DC4FAA-B121-4BDF-AA42-528CCC506955}" type="datetimeFigureOut">
              <a:rPr lang="en-US" smtClean="0"/>
              <a:pPr/>
              <a:t>7/9/2024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CBCF967-1400-4438-9E49-A13F25AD56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smtClean="0"/>
          </a:p>
        </p:txBody>
      </p:sp>
      <p:pic>
        <p:nvPicPr>
          <p:cNvPr id="6147" name="Picture 3" descr="0"/>
          <p:cNvPicPr>
            <a:picLocks noGrp="1" noChangeAspect="1" noChangeArrowheads="1"/>
          </p:cNvPicPr>
          <p:nvPr>
            <p:ph idx="1"/>
          </p:nvPr>
        </p:nvPicPr>
        <p:blipFill>
          <a:blip r:embed="rId2"/>
          <a:srcRect/>
          <a:stretch>
            <a:fillRect/>
          </a:stretch>
        </p:blipFill>
        <p:spPr>
          <a:xfrm>
            <a:off x="0" y="0"/>
            <a:ext cx="9144000" cy="6858000"/>
          </a:xfrm>
          <a:noFill/>
          <a:ln>
            <a:solidFill>
              <a:srgbClr val="FF0066"/>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0" y="1500188"/>
            <a:ext cx="9001125" cy="4572000"/>
          </a:xfrm>
        </p:spPr>
        <p:txBody>
          <a:bodyPr>
            <a:normAutofit/>
          </a:bodyPr>
          <a:lstStyle/>
          <a:p>
            <a:pPr algn="r" rtl="1">
              <a:buFont typeface="Wingdings" pitchFamily="2" charset="2"/>
              <a:buChar char="v"/>
            </a:pPr>
            <a:r>
              <a:rPr lang="fa-IR" sz="2800" dirty="0" smtClean="0">
                <a:cs typeface="B Nazanin" pitchFamily="2" charset="-78"/>
              </a:rPr>
              <a:t>طرح عوامل </a:t>
            </a:r>
            <a:r>
              <a:rPr lang="fa-IR" sz="2800" u="sng" dirty="0" smtClean="0">
                <a:cs typeface="B Nazanin" pitchFamily="2" charset="-78"/>
              </a:rPr>
              <a:t>خطر آفرین داخلی و خارجی</a:t>
            </a:r>
            <a:r>
              <a:rPr lang="fa-IR" sz="2800" dirty="0" smtClean="0">
                <a:cs typeface="B Nazanin" pitchFamily="2" charset="-78"/>
              </a:rPr>
              <a:t> بیمارستان در کمیته خطر حوادث و بلایا</a:t>
            </a:r>
          </a:p>
          <a:p>
            <a:pPr algn="r" rtl="1">
              <a:buFont typeface="Wingdings" pitchFamily="2" charset="2"/>
              <a:buChar char="v"/>
            </a:pPr>
            <a:r>
              <a:rPr lang="fa-IR" sz="2800" dirty="0" smtClean="0">
                <a:cs typeface="B Nazanin" pitchFamily="2" charset="-78"/>
              </a:rPr>
              <a:t>امتیازدهی عوامل خطرآفرین براساس (</a:t>
            </a:r>
            <a:r>
              <a:rPr lang="fa-IR" sz="2800" u="sng" dirty="0" smtClean="0">
                <a:cs typeface="B Nazanin" pitchFamily="2" charset="-78"/>
              </a:rPr>
              <a:t>شدت</a:t>
            </a:r>
            <a:r>
              <a:rPr lang="fa-IR" sz="2800" dirty="0" smtClean="0">
                <a:cs typeface="B Nazanin" pitchFamily="2" charset="-78"/>
              </a:rPr>
              <a:t>، </a:t>
            </a:r>
            <a:r>
              <a:rPr lang="fa-IR" sz="2800" u="sng" dirty="0" smtClean="0">
                <a:cs typeface="B Nazanin" pitchFamily="2" charset="-78"/>
              </a:rPr>
              <a:t>احتمال وقوع</a:t>
            </a:r>
            <a:r>
              <a:rPr lang="fa-IR" sz="2800" dirty="0" smtClean="0">
                <a:cs typeface="B Nazanin" pitchFamily="2" charset="-78"/>
              </a:rPr>
              <a:t> ، </a:t>
            </a:r>
            <a:r>
              <a:rPr lang="fa-IR" sz="2800" u="sng" dirty="0" smtClean="0">
                <a:cs typeface="B Nazanin" pitchFamily="2" charset="-78"/>
              </a:rPr>
              <a:t>میزان آسیب پذیری </a:t>
            </a:r>
            <a:r>
              <a:rPr lang="en-US" sz="2800" dirty="0" smtClean="0">
                <a:cs typeface="B Nazanin" pitchFamily="2" charset="-78"/>
              </a:rPr>
              <a:t>  </a:t>
            </a:r>
            <a:r>
              <a:rPr lang="fa-IR" sz="2800" dirty="0" smtClean="0">
                <a:cs typeface="B Nazanin" pitchFamily="2" charset="-78"/>
              </a:rPr>
              <a:t>و دوره بازگشت/ تکرارپذیری)</a:t>
            </a:r>
          </a:p>
          <a:p>
            <a:pPr algn="r" rtl="1">
              <a:buFont typeface="Wingdings" pitchFamily="2" charset="2"/>
              <a:buChar char="v"/>
            </a:pPr>
            <a:r>
              <a:rPr lang="fa-IR" sz="2800" dirty="0" smtClean="0">
                <a:cs typeface="B Nazanin" pitchFamily="2" charset="-78"/>
              </a:rPr>
              <a:t>اولویت بندی عوامل خطرآفرین برحسب بیشترین امتیازات و تعیین عامل خطر آفرین اول بیمارستان(1+5)</a:t>
            </a:r>
          </a:p>
          <a:p>
            <a:pPr algn="r">
              <a:buFontTx/>
              <a:buNone/>
            </a:pPr>
            <a:r>
              <a:rPr lang="fa-IR" sz="2800" dirty="0" smtClean="0">
                <a:cs typeface="B Nazanin" pitchFamily="2" charset="-78"/>
              </a:rPr>
              <a:t>براساس کتاب </a:t>
            </a:r>
            <a:r>
              <a:rPr lang="fa-IR" sz="2800" u="sng" dirty="0" smtClean="0">
                <a:cs typeface="B Nazanin" pitchFamily="2" charset="-78"/>
              </a:rPr>
              <a:t>ابزارهای ملی ارزیابی سلامت در حوادث و بلایا</a:t>
            </a:r>
          </a:p>
          <a:p>
            <a:pPr algn="r">
              <a:buFontTx/>
              <a:buNone/>
            </a:pPr>
            <a:r>
              <a:rPr lang="fa-IR" sz="2800" dirty="0" smtClean="0">
                <a:cs typeface="B Nazanin" pitchFamily="2" charset="-78"/>
              </a:rPr>
              <a:t>تالیف دکتر حمیدرضا خانکه</a:t>
            </a:r>
            <a:endParaRPr lang="en-US" sz="2800" dirty="0" smtClean="0">
              <a:cs typeface="B Nazanin" pitchFamily="2" charset="-78"/>
            </a:endParaRPr>
          </a:p>
        </p:txBody>
      </p:sp>
      <p:sp>
        <p:nvSpPr>
          <p:cNvPr id="2" name="Title 1"/>
          <p:cNvSpPr>
            <a:spLocks noGrp="1"/>
          </p:cNvSpPr>
          <p:nvPr>
            <p:ph type="title"/>
          </p:nvPr>
        </p:nvSpPr>
        <p:spPr>
          <a:xfrm>
            <a:off x="0" y="228600"/>
            <a:ext cx="8686800" cy="1143000"/>
          </a:xfrm>
        </p:spPr>
        <p:txBody>
          <a:bodyPr>
            <a:normAutofit/>
          </a:bodyPr>
          <a:lstStyle/>
          <a:p>
            <a:pPr algn="ctr">
              <a:defRPr/>
            </a:pPr>
            <a:r>
              <a:rPr lang="fa-IR" sz="4400" dirty="0" smtClean="0">
                <a:solidFill>
                  <a:srgbClr val="FFFF00"/>
                </a:solidFill>
                <a:effectLst/>
                <a:cs typeface="B Titr" pitchFamily="2" charset="-78"/>
              </a:rPr>
              <a:t>عوامل خطرآفرین تهدید کننده بیمارستان</a:t>
            </a:r>
            <a:endParaRPr lang="en-US" sz="4400" dirty="0">
              <a:solidFill>
                <a:srgbClr val="FFFF00"/>
              </a:solidFill>
              <a:effectLst/>
              <a:cs typeface="B Titr" pitchFamily="2" charset="-78"/>
            </a:endParaRPr>
          </a:p>
        </p:txBody>
      </p:sp>
    </p:spTree>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7188" y="5821363"/>
          <a:ext cx="8501124" cy="1036320"/>
        </p:xfrm>
        <a:graphic>
          <a:graphicData uri="http://schemas.openxmlformats.org/drawingml/2006/table">
            <a:tbl>
              <a:tblPr firstRow="1" bandRow="1">
                <a:tableStyleId>{5C22544A-7EE6-4342-B048-85BDC9FD1C3A}</a:tableStyleId>
              </a:tblPr>
              <a:tblGrid>
                <a:gridCol w="1416854"/>
                <a:gridCol w="1416854"/>
                <a:gridCol w="1416854"/>
                <a:gridCol w="1416854"/>
                <a:gridCol w="1416854"/>
                <a:gridCol w="1416854"/>
              </a:tblGrid>
              <a:tr h="370840">
                <a:tc>
                  <a:txBody>
                    <a:bodyPr/>
                    <a:lstStyle/>
                    <a:p>
                      <a:pPr algn="ctr"/>
                      <a:r>
                        <a:rPr lang="fa-IR" dirty="0" smtClean="0"/>
                        <a:t>امتیاز کل مخاطره</a:t>
                      </a:r>
                      <a:endParaRPr lang="en-US" dirty="0"/>
                    </a:p>
                  </a:txBody>
                  <a:tcPr/>
                </a:tc>
                <a:tc>
                  <a:txBody>
                    <a:bodyPr/>
                    <a:lstStyle/>
                    <a:p>
                      <a:pPr algn="ctr"/>
                      <a:r>
                        <a:rPr lang="fa-IR" dirty="0" smtClean="0"/>
                        <a:t>آسیب زایی</a:t>
                      </a:r>
                    </a:p>
                    <a:p>
                      <a:pPr algn="ctr"/>
                      <a:r>
                        <a:rPr lang="fa-IR" dirty="0" smtClean="0"/>
                        <a:t>(5)</a:t>
                      </a:r>
                      <a:endParaRPr lang="en-US" dirty="0"/>
                    </a:p>
                  </a:txBody>
                  <a:tcPr/>
                </a:tc>
                <a:tc>
                  <a:txBody>
                    <a:bodyPr/>
                    <a:lstStyle/>
                    <a:p>
                      <a:pPr algn="ctr"/>
                      <a:r>
                        <a:rPr lang="fa-IR" dirty="0" smtClean="0"/>
                        <a:t>شدت</a:t>
                      </a:r>
                    </a:p>
                    <a:p>
                      <a:pPr algn="ctr"/>
                      <a:r>
                        <a:rPr lang="fa-IR" dirty="0" smtClean="0"/>
                        <a:t>(6)</a:t>
                      </a:r>
                      <a:endParaRPr lang="en-US" dirty="0"/>
                    </a:p>
                  </a:txBody>
                  <a:tcPr/>
                </a:tc>
                <a:tc>
                  <a:txBody>
                    <a:bodyPr/>
                    <a:lstStyle/>
                    <a:p>
                      <a:pPr algn="ctr"/>
                      <a:r>
                        <a:rPr lang="fa-IR" dirty="0" smtClean="0"/>
                        <a:t>احتمال</a:t>
                      </a:r>
                    </a:p>
                    <a:p>
                      <a:pPr algn="ctr"/>
                      <a:r>
                        <a:rPr lang="fa-IR" dirty="0" smtClean="0"/>
                        <a:t>(7)</a:t>
                      </a:r>
                      <a:endParaRPr lang="en-US" dirty="0"/>
                    </a:p>
                  </a:txBody>
                  <a:tcPr/>
                </a:tc>
                <a:tc>
                  <a:txBody>
                    <a:bodyPr/>
                    <a:lstStyle/>
                    <a:p>
                      <a:pPr algn="ctr"/>
                      <a:r>
                        <a:rPr lang="fa-IR" dirty="0" smtClean="0"/>
                        <a:t>تکرارپذیری </a:t>
                      </a:r>
                    </a:p>
                    <a:p>
                      <a:pPr algn="ctr"/>
                      <a:r>
                        <a:rPr lang="fa-IR" dirty="0" smtClean="0"/>
                        <a:t>(2)</a:t>
                      </a:r>
                      <a:endParaRPr lang="en-US" dirty="0"/>
                    </a:p>
                  </a:txBody>
                  <a:tcPr/>
                </a:tc>
                <a:tc>
                  <a:txBody>
                    <a:bodyPr/>
                    <a:lstStyle/>
                    <a:p>
                      <a:r>
                        <a:rPr lang="fa-IR" dirty="0" smtClean="0"/>
                        <a:t>مخاطره   </a:t>
                      </a:r>
                      <a:endParaRPr lang="en-US" dirty="0"/>
                    </a:p>
                  </a:txBody>
                  <a:tcPr/>
                </a:tc>
              </a:tr>
              <a:tr h="370840">
                <a:tc>
                  <a:txBody>
                    <a:bodyPr/>
                    <a:lstStyle/>
                    <a:p>
                      <a:pPr algn="ctr"/>
                      <a:r>
                        <a:rPr lang="fa-IR" dirty="0" smtClean="0"/>
                        <a:t>امتیاز</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…*2=…</a:t>
                      </a:r>
                      <a:endParaRPr lang="en-US" dirty="0"/>
                    </a:p>
                  </a:txBody>
                  <a:tcPr/>
                </a:tc>
                <a:tc>
                  <a:txBody>
                    <a:bodyPr/>
                    <a:lstStyle/>
                    <a:p>
                      <a:pPr algn="ctr"/>
                      <a:r>
                        <a:rPr lang="fa-IR" sz="2000" b="1" dirty="0" smtClean="0">
                          <a:cs typeface="B Nazanin" pitchFamily="2" charset="-78"/>
                        </a:rPr>
                        <a:t>مثال اپیدمی</a:t>
                      </a:r>
                      <a:endParaRPr lang="en-US" sz="2000" b="1" dirty="0">
                        <a:cs typeface="B Nazanin" pitchFamily="2" charset="-78"/>
                      </a:endParaRPr>
                    </a:p>
                  </a:txBody>
                  <a:tcPr/>
                </a:tc>
              </a:tr>
            </a:tbl>
          </a:graphicData>
        </a:graphic>
      </p:graphicFrame>
      <p:sp>
        <p:nvSpPr>
          <p:cNvPr id="3" name="Title 2"/>
          <p:cNvSpPr>
            <a:spLocks noGrp="1"/>
          </p:cNvSpPr>
          <p:nvPr>
            <p:ph type="title"/>
          </p:nvPr>
        </p:nvSpPr>
        <p:spPr>
          <a:xfrm>
            <a:off x="0" y="142875"/>
            <a:ext cx="9144000" cy="1071563"/>
          </a:xfrm>
        </p:spPr>
        <p:txBody>
          <a:bodyPr>
            <a:noAutofit/>
          </a:bodyPr>
          <a:lstStyle/>
          <a:p>
            <a:pPr algn="ctr">
              <a:defRPr/>
            </a:pPr>
            <a:r>
              <a:rPr lang="fa-IR" sz="3600" b="0" dirty="0" smtClean="0">
                <a:solidFill>
                  <a:srgbClr val="FFFF00"/>
                </a:solidFill>
                <a:effectLst/>
                <a:cs typeface="B Titr" pitchFamily="2" charset="-78"/>
              </a:rPr>
              <a:t>نحوه شناسایی عوامل خطر آفرین(شناسایی مخاطرات) </a:t>
            </a:r>
            <a:br>
              <a:rPr lang="fa-IR" sz="3600" b="0" dirty="0" smtClean="0">
                <a:solidFill>
                  <a:srgbClr val="FFFF00"/>
                </a:solidFill>
                <a:effectLst/>
                <a:cs typeface="B Titr" pitchFamily="2" charset="-78"/>
              </a:rPr>
            </a:br>
            <a:endParaRPr lang="en-US" sz="3600" b="0" dirty="0">
              <a:solidFill>
                <a:srgbClr val="FFFF00"/>
              </a:solidFill>
              <a:effectLst/>
              <a:cs typeface="B Titr" pitchFamily="2" charset="-78"/>
            </a:endParaRPr>
          </a:p>
        </p:txBody>
      </p:sp>
      <p:graphicFrame>
        <p:nvGraphicFramePr>
          <p:cNvPr id="5" name="Table 4"/>
          <p:cNvGraphicFramePr>
            <a:graphicFrameLocks noGrp="1"/>
          </p:cNvGraphicFramePr>
          <p:nvPr/>
        </p:nvGraphicFramePr>
        <p:xfrm>
          <a:off x="5500688" y="1000125"/>
          <a:ext cx="3429024" cy="2302676"/>
        </p:xfrm>
        <a:graphic>
          <a:graphicData uri="http://schemas.openxmlformats.org/drawingml/2006/table">
            <a:tbl>
              <a:tblPr firstRow="1" bandRow="1">
                <a:tableStyleId>{5C22544A-7EE6-4342-B048-85BDC9FD1C3A}</a:tableStyleId>
              </a:tblPr>
              <a:tblGrid>
                <a:gridCol w="2000264"/>
                <a:gridCol w="1428760"/>
              </a:tblGrid>
              <a:tr h="336392">
                <a:tc>
                  <a:txBody>
                    <a:bodyPr/>
                    <a:lstStyle/>
                    <a:p>
                      <a:pPr algn="ctr"/>
                      <a:r>
                        <a:rPr lang="fa-IR" sz="1600" dirty="0" smtClean="0">
                          <a:cs typeface="B Nazanin" pitchFamily="2" charset="-78"/>
                        </a:rPr>
                        <a:t>تعریف</a:t>
                      </a:r>
                      <a:endParaRPr lang="en-US" sz="1600" dirty="0">
                        <a:cs typeface="B Nazanin" pitchFamily="2" charset="-78"/>
                      </a:endParaRPr>
                    </a:p>
                  </a:txBody>
                  <a:tcPr/>
                </a:tc>
                <a:tc>
                  <a:txBody>
                    <a:bodyPr/>
                    <a:lstStyle/>
                    <a:p>
                      <a:pPr algn="ctr"/>
                      <a:r>
                        <a:rPr lang="fa-IR" sz="1600" dirty="0" smtClean="0">
                          <a:cs typeface="B Nazanin" pitchFamily="2" charset="-78"/>
                        </a:rPr>
                        <a:t>سطح</a:t>
                      </a:r>
                      <a:r>
                        <a:rPr lang="fa-IR" sz="1600" baseline="0" dirty="0" smtClean="0">
                          <a:cs typeface="B Nazanin" pitchFamily="2" charset="-78"/>
                        </a:rPr>
                        <a:t> تکرارپذیری</a:t>
                      </a:r>
                      <a:endParaRPr lang="en-US" sz="1600" dirty="0">
                        <a:cs typeface="B Nazanin" pitchFamily="2" charset="-78"/>
                      </a:endParaRPr>
                    </a:p>
                  </a:txBody>
                  <a:tcPr/>
                </a:tc>
              </a:tr>
              <a:tr h="377988">
                <a:tc>
                  <a:txBody>
                    <a:bodyPr/>
                    <a:lstStyle/>
                    <a:p>
                      <a:pPr algn="r"/>
                      <a:r>
                        <a:rPr lang="fa-IR" sz="1400" b="1" dirty="0" smtClean="0">
                          <a:cs typeface="B Nazanin" pitchFamily="2" charset="-78"/>
                        </a:rPr>
                        <a:t>بیست سال گذشته ثبت نشده</a:t>
                      </a:r>
                      <a:endParaRPr lang="en-US" sz="1600" b="1" dirty="0">
                        <a:cs typeface="B Nazanin" pitchFamily="2" charset="-78"/>
                      </a:endParaRPr>
                    </a:p>
                  </a:txBody>
                  <a:tcPr/>
                </a:tc>
                <a:tc>
                  <a:txBody>
                    <a:bodyPr/>
                    <a:lstStyle/>
                    <a:p>
                      <a:pPr algn="ctr"/>
                      <a:r>
                        <a:rPr lang="fa-IR" sz="1600" dirty="0" smtClean="0">
                          <a:cs typeface="B Nazanin" pitchFamily="2" charset="-78"/>
                        </a:rPr>
                        <a:t>1</a:t>
                      </a:r>
                      <a:endParaRPr lang="en-US" sz="1600" dirty="0">
                        <a:cs typeface="B Nazanin" pitchFamily="2" charset="-78"/>
                      </a:endParaRPr>
                    </a:p>
                  </a:txBody>
                  <a:tcPr/>
                </a:tc>
              </a:tr>
              <a:tr h="336392">
                <a:tc>
                  <a:txBody>
                    <a:bodyPr/>
                    <a:lstStyle/>
                    <a:p>
                      <a:pPr algn="ctr"/>
                      <a:r>
                        <a:rPr lang="fa-IR" sz="1600" b="1" dirty="0" smtClean="0">
                          <a:cs typeface="B Nazanin" pitchFamily="2" charset="-78"/>
                        </a:rPr>
                        <a:t>یکبار در بیست سال </a:t>
                      </a:r>
                      <a:r>
                        <a:rPr lang="fa-IR" sz="1600" b="0" dirty="0" smtClean="0">
                          <a:cs typeface="B Nazanin" pitchFamily="2" charset="-78"/>
                        </a:rPr>
                        <a:t>گذشته</a:t>
                      </a:r>
                      <a:endParaRPr lang="en-US" sz="1600" b="0" dirty="0">
                        <a:cs typeface="B Nazanin" pitchFamily="2" charset="-78"/>
                      </a:endParaRPr>
                    </a:p>
                  </a:txBody>
                  <a:tcPr/>
                </a:tc>
                <a:tc>
                  <a:txBody>
                    <a:bodyPr/>
                    <a:lstStyle/>
                    <a:p>
                      <a:pPr algn="ctr"/>
                      <a:r>
                        <a:rPr lang="fa-IR" sz="1600" dirty="0" smtClean="0">
                          <a:cs typeface="B Nazanin" pitchFamily="2" charset="-78"/>
                        </a:rPr>
                        <a:t>2</a:t>
                      </a:r>
                      <a:endParaRPr lang="en-US" sz="1600" dirty="0">
                        <a:cs typeface="B Nazanin" pitchFamily="2" charset="-78"/>
                      </a:endParaRPr>
                    </a:p>
                  </a:txBody>
                  <a:tcPr/>
                </a:tc>
              </a:tr>
              <a:tr h="336392">
                <a:tc>
                  <a:txBody>
                    <a:bodyPr/>
                    <a:lstStyle/>
                    <a:p>
                      <a:pPr algn="ctr"/>
                      <a:r>
                        <a:rPr lang="fa-IR" sz="1600" b="1" dirty="0" smtClean="0">
                          <a:cs typeface="B Nazanin" pitchFamily="2" charset="-78"/>
                        </a:rPr>
                        <a:t>2تا3  بار </a:t>
                      </a:r>
                      <a:endParaRPr lang="en-US" sz="1600" b="1" dirty="0">
                        <a:cs typeface="B Nazanin" pitchFamily="2" charset="-78"/>
                      </a:endParaRPr>
                    </a:p>
                  </a:txBody>
                  <a:tcPr/>
                </a:tc>
                <a:tc>
                  <a:txBody>
                    <a:bodyPr/>
                    <a:lstStyle/>
                    <a:p>
                      <a:pPr algn="ctr"/>
                      <a:r>
                        <a:rPr lang="fa-IR" sz="1600" dirty="0" smtClean="0">
                          <a:cs typeface="B Nazanin" pitchFamily="2" charset="-78"/>
                        </a:rPr>
                        <a:t>3</a:t>
                      </a:r>
                      <a:endParaRPr lang="en-US" sz="1600" dirty="0">
                        <a:cs typeface="B Nazanin" pitchFamily="2" charset="-78"/>
                      </a:endParaRPr>
                    </a:p>
                  </a:txBody>
                  <a:tcPr/>
                </a:tc>
              </a:tr>
              <a:tr h="336392">
                <a:tc>
                  <a:txBody>
                    <a:bodyPr/>
                    <a:lstStyle/>
                    <a:p>
                      <a:pPr algn="ctr"/>
                      <a:r>
                        <a:rPr lang="fa-IR" sz="1600" b="1" dirty="0" smtClean="0">
                          <a:cs typeface="B Nazanin" pitchFamily="2" charset="-78"/>
                        </a:rPr>
                        <a:t>4تا</a:t>
                      </a:r>
                      <a:r>
                        <a:rPr lang="fa-IR" sz="1600" b="1" baseline="0" dirty="0" smtClean="0">
                          <a:cs typeface="B Nazanin" pitchFamily="2" charset="-78"/>
                        </a:rPr>
                        <a:t> 5</a:t>
                      </a:r>
                      <a:r>
                        <a:rPr lang="fa-IR" sz="1600" b="1" dirty="0" smtClean="0">
                          <a:cs typeface="B Nazanin" pitchFamily="2" charset="-78"/>
                        </a:rPr>
                        <a:t>  بار</a:t>
                      </a:r>
                      <a:endParaRPr lang="en-US" sz="1600" b="1" dirty="0">
                        <a:cs typeface="B Nazanin" pitchFamily="2" charset="-78"/>
                      </a:endParaRPr>
                    </a:p>
                  </a:txBody>
                  <a:tcPr/>
                </a:tc>
                <a:tc>
                  <a:txBody>
                    <a:bodyPr/>
                    <a:lstStyle/>
                    <a:p>
                      <a:pPr algn="ctr"/>
                      <a:r>
                        <a:rPr lang="fa-IR" sz="1600" dirty="0" smtClean="0">
                          <a:cs typeface="B Nazanin" pitchFamily="2" charset="-78"/>
                        </a:rPr>
                        <a:t>4</a:t>
                      </a:r>
                      <a:endParaRPr lang="en-US" sz="1600" dirty="0">
                        <a:cs typeface="B Nazanin" pitchFamily="2" charset="-78"/>
                      </a:endParaRPr>
                    </a:p>
                  </a:txBody>
                  <a:tcPr/>
                </a:tc>
              </a:tr>
              <a:tr h="336392">
                <a:tc>
                  <a:txBody>
                    <a:bodyPr/>
                    <a:lstStyle/>
                    <a:p>
                      <a:pPr algn="ctr"/>
                      <a:r>
                        <a:rPr lang="fa-IR" sz="1600" b="1" dirty="0" smtClean="0">
                          <a:cs typeface="B Nazanin" pitchFamily="2" charset="-78"/>
                        </a:rPr>
                        <a:t>بیشتر</a:t>
                      </a:r>
                      <a:r>
                        <a:rPr lang="fa-IR" sz="1600" b="1" baseline="0" dirty="0" smtClean="0">
                          <a:cs typeface="B Nazanin" pitchFamily="2" charset="-78"/>
                        </a:rPr>
                        <a:t> از پنج بار</a:t>
                      </a:r>
                      <a:endParaRPr lang="en-US" sz="1600" b="1" dirty="0">
                        <a:cs typeface="B Nazanin" pitchFamily="2" charset="-78"/>
                      </a:endParaRPr>
                    </a:p>
                  </a:txBody>
                  <a:tcPr/>
                </a:tc>
                <a:tc>
                  <a:txBody>
                    <a:bodyPr/>
                    <a:lstStyle/>
                    <a:p>
                      <a:pPr algn="ctr"/>
                      <a:r>
                        <a:rPr lang="fa-IR" sz="1600" dirty="0" smtClean="0">
                          <a:cs typeface="B Nazanin" pitchFamily="2" charset="-78"/>
                        </a:rPr>
                        <a:t>5</a:t>
                      </a:r>
                      <a:endParaRPr lang="en-US" sz="1600" dirty="0">
                        <a:cs typeface="B Nazanin" pitchFamily="2" charset="-78"/>
                      </a:endParaRPr>
                    </a:p>
                  </a:txBody>
                  <a:tcPr/>
                </a:tc>
              </a:tr>
            </a:tbl>
          </a:graphicData>
        </a:graphic>
      </p:graphicFrame>
      <p:graphicFrame>
        <p:nvGraphicFramePr>
          <p:cNvPr id="6" name="Table 5"/>
          <p:cNvGraphicFramePr>
            <a:graphicFrameLocks noGrp="1"/>
          </p:cNvGraphicFramePr>
          <p:nvPr/>
        </p:nvGraphicFramePr>
        <p:xfrm>
          <a:off x="0" y="1000125"/>
          <a:ext cx="4143372" cy="2225040"/>
        </p:xfrm>
        <a:graphic>
          <a:graphicData uri="http://schemas.openxmlformats.org/drawingml/2006/table">
            <a:tbl>
              <a:tblPr firstRow="1" bandRow="1">
                <a:tableStyleId>{5C22544A-7EE6-4342-B048-85BDC9FD1C3A}</a:tableStyleId>
              </a:tblPr>
              <a:tblGrid>
                <a:gridCol w="2244326"/>
                <a:gridCol w="1899046"/>
              </a:tblGrid>
              <a:tr h="370840">
                <a:tc>
                  <a:txBody>
                    <a:bodyPr/>
                    <a:lstStyle/>
                    <a:p>
                      <a:pPr algn="ctr"/>
                      <a:r>
                        <a:rPr lang="fa-IR" sz="1600" dirty="0" smtClean="0">
                          <a:cs typeface="B Nazanin" pitchFamily="2" charset="-78"/>
                        </a:rPr>
                        <a:t>تعریف</a:t>
                      </a:r>
                      <a:endParaRPr lang="en-US" sz="1600" dirty="0">
                        <a:cs typeface="B Nazanin" pitchFamily="2" charset="-78"/>
                      </a:endParaRPr>
                    </a:p>
                  </a:txBody>
                  <a:tcPr/>
                </a:tc>
                <a:tc>
                  <a:txBody>
                    <a:bodyPr/>
                    <a:lstStyle/>
                    <a:p>
                      <a:pPr algn="ctr"/>
                      <a:r>
                        <a:rPr lang="fa-IR" sz="1600" dirty="0" smtClean="0">
                          <a:cs typeface="B Nazanin" pitchFamily="2" charset="-78"/>
                        </a:rPr>
                        <a:t>سطح</a:t>
                      </a:r>
                      <a:r>
                        <a:rPr lang="fa-IR" sz="1600" baseline="0" dirty="0" smtClean="0">
                          <a:cs typeface="B Nazanin" pitchFamily="2" charset="-78"/>
                        </a:rPr>
                        <a:t> احتمال</a:t>
                      </a:r>
                      <a:endParaRPr lang="en-US" sz="1600" dirty="0">
                        <a:cs typeface="B Nazanin" pitchFamily="2" charset="-78"/>
                      </a:endParaRPr>
                    </a:p>
                  </a:txBody>
                  <a:tcPr/>
                </a:tc>
              </a:tr>
              <a:tr h="370840">
                <a:tc>
                  <a:txBody>
                    <a:bodyPr/>
                    <a:lstStyle/>
                    <a:p>
                      <a:pPr algn="ctr"/>
                      <a:r>
                        <a:rPr lang="fa-IR" sz="1600" dirty="0" smtClean="0">
                          <a:cs typeface="B Nazanin" pitchFamily="2" charset="-78"/>
                        </a:rPr>
                        <a:t>احتمال</a:t>
                      </a:r>
                      <a:r>
                        <a:rPr lang="fa-IR" sz="1600" baseline="0" dirty="0" smtClean="0">
                          <a:cs typeface="B Nazanin" pitchFamily="2" charset="-78"/>
                        </a:rPr>
                        <a:t> </a:t>
                      </a:r>
                      <a:r>
                        <a:rPr lang="fa-IR" sz="1600" b="1" baseline="0" dirty="0" smtClean="0">
                          <a:cs typeface="B Nazanin" pitchFamily="2" charset="-78"/>
                        </a:rPr>
                        <a:t>بسیار نادر</a:t>
                      </a:r>
                      <a:endParaRPr lang="en-US" sz="1600" b="1" dirty="0">
                        <a:cs typeface="B Nazanin" pitchFamily="2" charset="-78"/>
                      </a:endParaRPr>
                    </a:p>
                  </a:txBody>
                  <a:tcPr/>
                </a:tc>
                <a:tc>
                  <a:txBody>
                    <a:bodyPr/>
                    <a:lstStyle/>
                    <a:p>
                      <a:pPr algn="ctr"/>
                      <a:r>
                        <a:rPr lang="fa-IR" sz="1600" dirty="0" smtClean="0">
                          <a:cs typeface="B Nazanin" pitchFamily="2" charset="-78"/>
                        </a:rPr>
                        <a:t>1</a:t>
                      </a:r>
                      <a:endParaRPr lang="en-US" sz="1600" dirty="0">
                        <a:cs typeface="B Nazanin" pitchFamily="2" charset="-78"/>
                      </a:endParaRPr>
                    </a:p>
                  </a:txBody>
                  <a:tcPr/>
                </a:tc>
              </a:tr>
              <a:tr h="370840">
                <a:tc>
                  <a:txBody>
                    <a:bodyPr/>
                    <a:lstStyle/>
                    <a:p>
                      <a:pPr algn="ctr"/>
                      <a:r>
                        <a:rPr lang="fa-IR" sz="1600" dirty="0" smtClean="0">
                          <a:cs typeface="B Nazanin" pitchFamily="2" charset="-78"/>
                        </a:rPr>
                        <a:t>بیش از 20 سال آینده</a:t>
                      </a:r>
                      <a:endParaRPr lang="en-US" sz="1600" dirty="0">
                        <a:cs typeface="B Nazanin" pitchFamily="2" charset="-78"/>
                      </a:endParaRPr>
                    </a:p>
                  </a:txBody>
                  <a:tcPr/>
                </a:tc>
                <a:tc>
                  <a:txBody>
                    <a:bodyPr/>
                    <a:lstStyle/>
                    <a:p>
                      <a:pPr algn="ctr"/>
                      <a:r>
                        <a:rPr lang="fa-IR" sz="1600" dirty="0" smtClean="0">
                          <a:cs typeface="B Nazanin" pitchFamily="2" charset="-78"/>
                        </a:rPr>
                        <a:t>2</a:t>
                      </a:r>
                      <a:endParaRPr lang="en-US" sz="1600" dirty="0">
                        <a:cs typeface="B Nazanin" pitchFamily="2" charset="-78"/>
                      </a:endParaRPr>
                    </a:p>
                  </a:txBody>
                  <a:tcPr/>
                </a:tc>
              </a:tr>
              <a:tr h="370840">
                <a:tc>
                  <a:txBody>
                    <a:bodyPr/>
                    <a:lstStyle/>
                    <a:p>
                      <a:pPr algn="ctr"/>
                      <a:r>
                        <a:rPr lang="fa-IR" sz="1600" dirty="0" smtClean="0">
                          <a:cs typeface="B Nazanin" pitchFamily="2" charset="-78"/>
                        </a:rPr>
                        <a:t>بین 10 تا 20 سال آینده</a:t>
                      </a:r>
                      <a:endParaRPr lang="en-US" sz="1600" dirty="0">
                        <a:cs typeface="B Nazanin" pitchFamily="2" charset="-78"/>
                      </a:endParaRPr>
                    </a:p>
                  </a:txBody>
                  <a:tcPr/>
                </a:tc>
                <a:tc>
                  <a:txBody>
                    <a:bodyPr/>
                    <a:lstStyle/>
                    <a:p>
                      <a:pPr algn="ctr"/>
                      <a:r>
                        <a:rPr lang="fa-IR" sz="1600" dirty="0" smtClean="0">
                          <a:cs typeface="B Nazanin" pitchFamily="2" charset="-78"/>
                        </a:rPr>
                        <a:t>3</a:t>
                      </a:r>
                      <a:endParaRPr lang="en-US" sz="1600" dirty="0">
                        <a:cs typeface="B Nazanin" pitchFamily="2" charset="-78"/>
                      </a:endParaRPr>
                    </a:p>
                  </a:txBody>
                  <a:tcPr/>
                </a:tc>
              </a:tr>
              <a:tr h="370840">
                <a:tc>
                  <a:txBody>
                    <a:bodyPr/>
                    <a:lstStyle/>
                    <a:p>
                      <a:pPr algn="ctr"/>
                      <a:r>
                        <a:rPr lang="fa-IR" sz="1600" dirty="0" smtClean="0">
                          <a:cs typeface="B Nazanin" pitchFamily="2" charset="-78"/>
                        </a:rPr>
                        <a:t>بین 5تا10</a:t>
                      </a:r>
                      <a:r>
                        <a:rPr lang="fa-IR" sz="1600" baseline="0" dirty="0" smtClean="0">
                          <a:cs typeface="B Nazanin" pitchFamily="2" charset="-78"/>
                        </a:rPr>
                        <a:t> سال آینده</a:t>
                      </a:r>
                      <a:endParaRPr lang="en-US" sz="1600" dirty="0">
                        <a:cs typeface="B Nazanin" pitchFamily="2" charset="-78"/>
                      </a:endParaRPr>
                    </a:p>
                  </a:txBody>
                  <a:tcPr/>
                </a:tc>
                <a:tc>
                  <a:txBody>
                    <a:bodyPr/>
                    <a:lstStyle/>
                    <a:p>
                      <a:pPr algn="ctr"/>
                      <a:r>
                        <a:rPr lang="fa-IR" sz="1600" dirty="0" smtClean="0">
                          <a:cs typeface="B Nazanin" pitchFamily="2" charset="-78"/>
                        </a:rPr>
                        <a:t>4</a:t>
                      </a:r>
                      <a:endParaRPr lang="en-US" sz="1600" dirty="0">
                        <a:cs typeface="B Nazanin" pitchFamily="2" charset="-78"/>
                      </a:endParaRPr>
                    </a:p>
                  </a:txBody>
                  <a:tcPr/>
                </a:tc>
              </a:tr>
              <a:tr h="370840">
                <a:tc>
                  <a:txBody>
                    <a:bodyPr/>
                    <a:lstStyle/>
                    <a:p>
                      <a:pPr algn="ctr"/>
                      <a:r>
                        <a:rPr lang="fa-IR" sz="1600" dirty="0" smtClean="0">
                          <a:cs typeface="B Nazanin" pitchFamily="2" charset="-78"/>
                        </a:rPr>
                        <a:t>احتمال وقوع در کمتر از 5 سال</a:t>
                      </a:r>
                      <a:endParaRPr lang="en-US" sz="1600" dirty="0">
                        <a:cs typeface="B Nazanin" pitchFamily="2" charset="-78"/>
                      </a:endParaRPr>
                    </a:p>
                  </a:txBody>
                  <a:tcPr/>
                </a:tc>
                <a:tc>
                  <a:txBody>
                    <a:bodyPr/>
                    <a:lstStyle/>
                    <a:p>
                      <a:pPr algn="ctr"/>
                      <a:r>
                        <a:rPr lang="fa-IR" sz="1600" dirty="0" smtClean="0">
                          <a:cs typeface="B Nazanin" pitchFamily="2" charset="-78"/>
                        </a:rPr>
                        <a:t>5</a:t>
                      </a:r>
                      <a:endParaRPr lang="en-US" sz="1600" dirty="0">
                        <a:cs typeface="B Nazanin" pitchFamily="2" charset="-78"/>
                      </a:endParaRPr>
                    </a:p>
                  </a:txBody>
                  <a:tcPr/>
                </a:tc>
              </a:tr>
            </a:tbl>
          </a:graphicData>
        </a:graphic>
      </p:graphicFrame>
      <p:graphicFrame>
        <p:nvGraphicFramePr>
          <p:cNvPr id="7" name="Table 6"/>
          <p:cNvGraphicFramePr>
            <a:graphicFrameLocks noGrp="1"/>
          </p:cNvGraphicFramePr>
          <p:nvPr/>
        </p:nvGraphicFramePr>
        <p:xfrm>
          <a:off x="5500688" y="3500438"/>
          <a:ext cx="3428992" cy="2225040"/>
        </p:xfrm>
        <a:graphic>
          <a:graphicData uri="http://schemas.openxmlformats.org/drawingml/2006/table">
            <a:tbl>
              <a:tblPr firstRow="1" bandRow="1">
                <a:tableStyleId>{5C22544A-7EE6-4342-B048-85BDC9FD1C3A}</a:tableStyleId>
              </a:tblPr>
              <a:tblGrid>
                <a:gridCol w="2204379"/>
                <a:gridCol w="1224613"/>
              </a:tblGrid>
              <a:tr h="370840">
                <a:tc>
                  <a:txBody>
                    <a:bodyPr/>
                    <a:lstStyle/>
                    <a:p>
                      <a:pPr algn="ctr"/>
                      <a:r>
                        <a:rPr lang="fa-IR" dirty="0" smtClean="0">
                          <a:cs typeface="B Nazanin" pitchFamily="2" charset="-78"/>
                        </a:rPr>
                        <a:t>تعریف</a:t>
                      </a:r>
                      <a:endParaRPr lang="en-US" dirty="0">
                        <a:cs typeface="B Nazanin" pitchFamily="2" charset="-78"/>
                      </a:endParaRPr>
                    </a:p>
                  </a:txBody>
                  <a:tcPr/>
                </a:tc>
                <a:tc>
                  <a:txBody>
                    <a:bodyPr/>
                    <a:lstStyle/>
                    <a:p>
                      <a:pPr algn="ctr"/>
                      <a:r>
                        <a:rPr lang="fa-IR" dirty="0" smtClean="0">
                          <a:cs typeface="B Nazanin" pitchFamily="2" charset="-78"/>
                        </a:rPr>
                        <a:t>سطح</a:t>
                      </a:r>
                      <a:r>
                        <a:rPr lang="fa-IR" baseline="0" dirty="0" smtClean="0">
                          <a:cs typeface="B Nazanin" pitchFamily="2" charset="-78"/>
                        </a:rPr>
                        <a:t> شدت</a:t>
                      </a:r>
                      <a:endParaRPr lang="en-US" dirty="0">
                        <a:cs typeface="B Nazanin" pitchFamily="2" charset="-78"/>
                      </a:endParaRPr>
                    </a:p>
                  </a:txBody>
                  <a:tcPr/>
                </a:tc>
              </a:tr>
              <a:tr h="370840">
                <a:tc>
                  <a:txBody>
                    <a:bodyPr/>
                    <a:lstStyle/>
                    <a:p>
                      <a:pPr algn="r"/>
                      <a:r>
                        <a:rPr lang="fa-IR" baseline="0" dirty="0" smtClean="0">
                          <a:cs typeface="B Nazanin" pitchFamily="2" charset="-78"/>
                        </a:rPr>
                        <a:t>عدم تاثیر بر ارائه خدمات</a:t>
                      </a:r>
                      <a:endParaRPr lang="en-US" dirty="0">
                        <a:cs typeface="B Nazanin" pitchFamily="2" charset="-78"/>
                      </a:endParaRPr>
                    </a:p>
                  </a:txBody>
                  <a:tcPr/>
                </a:tc>
                <a:tc>
                  <a:txBody>
                    <a:bodyPr/>
                    <a:lstStyle/>
                    <a:p>
                      <a:pPr algn="ctr"/>
                      <a:r>
                        <a:rPr lang="fa-IR" dirty="0" smtClean="0">
                          <a:cs typeface="B Nazanin" pitchFamily="2" charset="-78"/>
                        </a:rPr>
                        <a:t>1</a:t>
                      </a:r>
                      <a:endParaRPr lang="en-US" dirty="0">
                        <a:cs typeface="B Nazanin" pitchFamily="2" charset="-78"/>
                      </a:endParaRPr>
                    </a:p>
                  </a:txBody>
                  <a:tcPr/>
                </a:tc>
              </a:tr>
              <a:tr h="370840">
                <a:tc>
                  <a:txBody>
                    <a:bodyPr/>
                    <a:lstStyle/>
                    <a:p>
                      <a:pPr algn="ctr"/>
                      <a:r>
                        <a:rPr lang="fa-IR" dirty="0" smtClean="0">
                          <a:cs typeface="B Nazanin" pitchFamily="2" charset="-78"/>
                        </a:rPr>
                        <a:t>ایجاد اختلال 0تا2ساعت</a:t>
                      </a:r>
                      <a:endParaRPr lang="en-US" dirty="0">
                        <a:cs typeface="B Nazanin" pitchFamily="2" charset="-78"/>
                      </a:endParaRPr>
                    </a:p>
                  </a:txBody>
                  <a:tcPr/>
                </a:tc>
                <a:tc>
                  <a:txBody>
                    <a:bodyPr/>
                    <a:lstStyle/>
                    <a:p>
                      <a:pPr algn="ctr"/>
                      <a:r>
                        <a:rPr lang="fa-IR" dirty="0" smtClean="0">
                          <a:cs typeface="B Nazanin" pitchFamily="2" charset="-78"/>
                        </a:rPr>
                        <a:t>2</a:t>
                      </a:r>
                      <a:endParaRPr lang="en-US" dirty="0">
                        <a:cs typeface="B Nazanin" pitchFamily="2" charset="-78"/>
                      </a:endParaRPr>
                    </a:p>
                  </a:txBody>
                  <a:tcPr/>
                </a:tc>
              </a:tr>
              <a:tr h="370840">
                <a:tc>
                  <a:txBody>
                    <a:bodyPr/>
                    <a:lstStyle/>
                    <a:p>
                      <a:pPr algn="ctr"/>
                      <a:r>
                        <a:rPr lang="fa-IR" dirty="0" smtClean="0">
                          <a:cs typeface="B Nazanin" pitchFamily="2" charset="-78"/>
                        </a:rPr>
                        <a:t>ایجاد</a:t>
                      </a:r>
                      <a:r>
                        <a:rPr lang="fa-IR" baseline="0" dirty="0" smtClean="0">
                          <a:cs typeface="B Nazanin" pitchFamily="2" charset="-78"/>
                        </a:rPr>
                        <a:t> اختلال 2تا 12ساعت</a:t>
                      </a:r>
                      <a:endParaRPr lang="en-US" dirty="0">
                        <a:cs typeface="B Nazanin" pitchFamily="2" charset="-78"/>
                      </a:endParaRPr>
                    </a:p>
                  </a:txBody>
                  <a:tcPr/>
                </a:tc>
                <a:tc>
                  <a:txBody>
                    <a:bodyPr/>
                    <a:lstStyle/>
                    <a:p>
                      <a:pPr algn="ctr"/>
                      <a:r>
                        <a:rPr lang="fa-IR" dirty="0" smtClean="0">
                          <a:cs typeface="B Nazanin" pitchFamily="2" charset="-78"/>
                        </a:rPr>
                        <a:t>3</a:t>
                      </a:r>
                      <a:endParaRPr lang="en-US" dirty="0">
                        <a:cs typeface="B Nazanin" pitchFamily="2" charset="-78"/>
                      </a:endParaRPr>
                    </a:p>
                  </a:txBody>
                  <a:tcPr/>
                </a:tc>
              </a:tr>
              <a:tr h="370840">
                <a:tc>
                  <a:txBody>
                    <a:bodyPr/>
                    <a:lstStyle/>
                    <a:p>
                      <a:pPr algn="ctr"/>
                      <a:r>
                        <a:rPr lang="fa-IR" dirty="0" smtClean="0">
                          <a:cs typeface="B Nazanin" pitchFamily="2" charset="-78"/>
                        </a:rPr>
                        <a:t>اختلال</a:t>
                      </a:r>
                      <a:r>
                        <a:rPr lang="fa-IR" baseline="0" dirty="0" smtClean="0">
                          <a:cs typeface="B Nazanin" pitchFamily="2" charset="-78"/>
                        </a:rPr>
                        <a:t> 12تا24 ساعت</a:t>
                      </a:r>
                      <a:endParaRPr lang="en-US" dirty="0">
                        <a:cs typeface="B Nazanin" pitchFamily="2" charset="-78"/>
                      </a:endParaRPr>
                    </a:p>
                  </a:txBody>
                  <a:tcPr/>
                </a:tc>
                <a:tc>
                  <a:txBody>
                    <a:bodyPr/>
                    <a:lstStyle/>
                    <a:p>
                      <a:pPr algn="ctr"/>
                      <a:r>
                        <a:rPr lang="fa-IR" dirty="0" smtClean="0">
                          <a:cs typeface="B Nazanin" pitchFamily="2" charset="-78"/>
                        </a:rPr>
                        <a:t>4</a:t>
                      </a:r>
                      <a:endParaRPr lang="en-US" dirty="0">
                        <a:cs typeface="B Nazanin" pitchFamily="2" charset="-78"/>
                      </a:endParaRPr>
                    </a:p>
                  </a:txBody>
                  <a:tcPr/>
                </a:tc>
              </a:tr>
              <a:tr h="370840">
                <a:tc>
                  <a:txBody>
                    <a:bodyPr/>
                    <a:lstStyle/>
                    <a:p>
                      <a:pPr algn="ctr"/>
                      <a:r>
                        <a:rPr lang="fa-IR" dirty="0" smtClean="0">
                          <a:cs typeface="B Nazanin" pitchFamily="2" charset="-78"/>
                        </a:rPr>
                        <a:t>اختلال بیش از 24 ساعت</a:t>
                      </a:r>
                      <a:endParaRPr lang="en-US" dirty="0">
                        <a:cs typeface="B Nazanin" pitchFamily="2" charset="-78"/>
                      </a:endParaRPr>
                    </a:p>
                  </a:txBody>
                  <a:tcPr/>
                </a:tc>
                <a:tc>
                  <a:txBody>
                    <a:bodyPr/>
                    <a:lstStyle/>
                    <a:p>
                      <a:pPr algn="ctr"/>
                      <a:r>
                        <a:rPr lang="fa-IR" dirty="0" smtClean="0">
                          <a:cs typeface="B Nazanin" pitchFamily="2" charset="-78"/>
                        </a:rPr>
                        <a:t>5</a:t>
                      </a:r>
                      <a:endParaRPr lang="en-US" dirty="0">
                        <a:cs typeface="B Nazanin" pitchFamily="2" charset="-78"/>
                      </a:endParaRPr>
                    </a:p>
                  </a:txBody>
                  <a:tcPr/>
                </a:tc>
              </a:tr>
            </a:tbl>
          </a:graphicData>
        </a:graphic>
      </p:graphicFrame>
      <p:graphicFrame>
        <p:nvGraphicFramePr>
          <p:cNvPr id="8" name="Table 7"/>
          <p:cNvGraphicFramePr>
            <a:graphicFrameLocks noGrp="1"/>
          </p:cNvGraphicFramePr>
          <p:nvPr/>
        </p:nvGraphicFramePr>
        <p:xfrm>
          <a:off x="0" y="3429000"/>
          <a:ext cx="4143372" cy="2225040"/>
        </p:xfrm>
        <a:graphic>
          <a:graphicData uri="http://schemas.openxmlformats.org/drawingml/2006/table">
            <a:tbl>
              <a:tblPr firstRow="1" bandRow="1">
                <a:tableStyleId>{5C22544A-7EE6-4342-B048-85BDC9FD1C3A}</a:tableStyleId>
              </a:tblPr>
              <a:tblGrid>
                <a:gridCol w="2244326"/>
                <a:gridCol w="1899046"/>
              </a:tblGrid>
              <a:tr h="370840">
                <a:tc>
                  <a:txBody>
                    <a:bodyPr/>
                    <a:lstStyle/>
                    <a:p>
                      <a:pPr algn="ctr"/>
                      <a:r>
                        <a:rPr lang="fa-IR" sz="1600" dirty="0" smtClean="0">
                          <a:cs typeface="B Nazanin" pitchFamily="2" charset="-78"/>
                        </a:rPr>
                        <a:t>تعریف</a:t>
                      </a:r>
                      <a:endParaRPr lang="en-US" sz="1600" dirty="0">
                        <a:cs typeface="B Nazanin" pitchFamily="2" charset="-78"/>
                      </a:endParaRPr>
                    </a:p>
                  </a:txBody>
                  <a:tcPr/>
                </a:tc>
                <a:tc>
                  <a:txBody>
                    <a:bodyPr/>
                    <a:lstStyle/>
                    <a:p>
                      <a:pPr algn="ctr"/>
                      <a:r>
                        <a:rPr lang="fa-IR" sz="1600" dirty="0" smtClean="0">
                          <a:cs typeface="B Nazanin" pitchFamily="2" charset="-78"/>
                        </a:rPr>
                        <a:t>سطح</a:t>
                      </a:r>
                      <a:r>
                        <a:rPr lang="fa-IR" sz="1600" baseline="0" dirty="0" smtClean="0">
                          <a:cs typeface="B Nazanin" pitchFamily="2" charset="-78"/>
                        </a:rPr>
                        <a:t> آسیب زایی</a:t>
                      </a:r>
                      <a:endParaRPr lang="en-US" sz="1600" dirty="0">
                        <a:cs typeface="B Nazanin" pitchFamily="2" charset="-78"/>
                      </a:endParaRPr>
                    </a:p>
                  </a:txBody>
                  <a:tcPr/>
                </a:tc>
              </a:tr>
              <a:tr h="370840">
                <a:tc>
                  <a:txBody>
                    <a:bodyPr/>
                    <a:lstStyle/>
                    <a:p>
                      <a:pPr algn="r"/>
                      <a:r>
                        <a:rPr lang="fa-IR" sz="1600" dirty="0" smtClean="0">
                          <a:cs typeface="B Nazanin" pitchFamily="2" charset="-78"/>
                        </a:rPr>
                        <a:t>تاثیر برکمتر از 20درصدجمعیت</a:t>
                      </a:r>
                      <a:endParaRPr lang="en-US" sz="1600" dirty="0">
                        <a:cs typeface="B Nazanin" pitchFamily="2" charset="-78"/>
                      </a:endParaRPr>
                    </a:p>
                  </a:txBody>
                  <a:tcPr/>
                </a:tc>
                <a:tc>
                  <a:txBody>
                    <a:bodyPr/>
                    <a:lstStyle/>
                    <a:p>
                      <a:pPr algn="ctr"/>
                      <a:r>
                        <a:rPr lang="fa-IR" sz="1600" dirty="0" smtClean="0">
                          <a:cs typeface="B Nazanin" pitchFamily="2" charset="-78"/>
                        </a:rPr>
                        <a:t>1</a:t>
                      </a:r>
                      <a:endParaRPr lang="en-US" sz="1600" dirty="0">
                        <a:cs typeface="B Nazanin" pitchFamily="2" charset="-78"/>
                      </a:endParaRPr>
                    </a:p>
                  </a:txBody>
                  <a:tcPr/>
                </a:tc>
              </a:tr>
              <a:tr h="370840">
                <a:tc>
                  <a:txBody>
                    <a:bodyPr/>
                    <a:lstStyle/>
                    <a:p>
                      <a:pPr algn="ctr"/>
                      <a:r>
                        <a:rPr lang="fa-IR" sz="1600" dirty="0" smtClean="0">
                          <a:cs typeface="B Nazanin" pitchFamily="2" charset="-78"/>
                        </a:rPr>
                        <a:t>21تا40درصد جمعیت</a:t>
                      </a:r>
                      <a:endParaRPr lang="en-US" sz="1600" dirty="0">
                        <a:cs typeface="B Nazanin" pitchFamily="2" charset="-78"/>
                      </a:endParaRPr>
                    </a:p>
                  </a:txBody>
                  <a:tcPr/>
                </a:tc>
                <a:tc>
                  <a:txBody>
                    <a:bodyPr/>
                    <a:lstStyle/>
                    <a:p>
                      <a:pPr algn="ctr"/>
                      <a:r>
                        <a:rPr lang="fa-IR" sz="1600" dirty="0" smtClean="0">
                          <a:cs typeface="B Nazanin" pitchFamily="2" charset="-78"/>
                        </a:rPr>
                        <a:t>2</a:t>
                      </a:r>
                      <a:endParaRPr lang="en-US" sz="1600" dirty="0">
                        <a:cs typeface="B Nazanin" pitchFamily="2" charset="-78"/>
                      </a:endParaRPr>
                    </a:p>
                  </a:txBody>
                  <a:tcPr/>
                </a:tc>
              </a:tr>
              <a:tr h="370840">
                <a:tc>
                  <a:txBody>
                    <a:bodyPr/>
                    <a:lstStyle/>
                    <a:p>
                      <a:pPr algn="ctr"/>
                      <a:r>
                        <a:rPr lang="fa-IR" sz="1600" dirty="0" smtClean="0">
                          <a:cs typeface="B Nazanin" pitchFamily="2" charset="-78"/>
                        </a:rPr>
                        <a:t>41تا60درصد جمعیت</a:t>
                      </a:r>
                      <a:endParaRPr lang="en-US" sz="1600" dirty="0">
                        <a:cs typeface="B Nazanin" pitchFamily="2" charset="-78"/>
                      </a:endParaRPr>
                    </a:p>
                  </a:txBody>
                  <a:tcPr/>
                </a:tc>
                <a:tc>
                  <a:txBody>
                    <a:bodyPr/>
                    <a:lstStyle/>
                    <a:p>
                      <a:pPr algn="ctr"/>
                      <a:r>
                        <a:rPr lang="fa-IR" sz="1600" dirty="0" smtClean="0">
                          <a:cs typeface="B Nazanin" pitchFamily="2" charset="-78"/>
                        </a:rPr>
                        <a:t>3</a:t>
                      </a:r>
                      <a:endParaRPr lang="en-US" sz="1600" dirty="0">
                        <a:cs typeface="B Nazanin" pitchFamily="2" charset="-78"/>
                      </a:endParaRPr>
                    </a:p>
                  </a:txBody>
                  <a:tcPr/>
                </a:tc>
              </a:tr>
              <a:tr h="370840">
                <a:tc>
                  <a:txBody>
                    <a:bodyPr/>
                    <a:lstStyle/>
                    <a:p>
                      <a:pPr algn="ctr"/>
                      <a:r>
                        <a:rPr lang="fa-IR" sz="1600" dirty="0" smtClean="0">
                          <a:cs typeface="B Nazanin" pitchFamily="2" charset="-78"/>
                        </a:rPr>
                        <a:t>61تا80درصد جمعیت</a:t>
                      </a:r>
                      <a:endParaRPr lang="en-US" sz="1600" dirty="0">
                        <a:cs typeface="B Nazanin" pitchFamily="2" charset="-78"/>
                      </a:endParaRPr>
                    </a:p>
                  </a:txBody>
                  <a:tcPr/>
                </a:tc>
                <a:tc>
                  <a:txBody>
                    <a:bodyPr/>
                    <a:lstStyle/>
                    <a:p>
                      <a:pPr algn="ctr"/>
                      <a:r>
                        <a:rPr lang="fa-IR" sz="1600" dirty="0" smtClean="0">
                          <a:cs typeface="B Nazanin" pitchFamily="2" charset="-78"/>
                        </a:rPr>
                        <a:t>4</a:t>
                      </a:r>
                      <a:endParaRPr lang="en-US" sz="1600" dirty="0">
                        <a:cs typeface="B Nazanin" pitchFamily="2" charset="-78"/>
                      </a:endParaRPr>
                    </a:p>
                  </a:txBody>
                  <a:tcPr/>
                </a:tc>
              </a:tr>
              <a:tr h="370840">
                <a:tc>
                  <a:txBody>
                    <a:bodyPr/>
                    <a:lstStyle/>
                    <a:p>
                      <a:pPr algn="ctr"/>
                      <a:r>
                        <a:rPr lang="fa-IR" sz="1600" dirty="0" smtClean="0">
                          <a:cs typeface="B Nazanin" pitchFamily="2" charset="-78"/>
                        </a:rPr>
                        <a:t>81تا100درصد جمعیت</a:t>
                      </a:r>
                      <a:endParaRPr lang="en-US" sz="1600" dirty="0">
                        <a:cs typeface="B Nazanin" pitchFamily="2" charset="-78"/>
                      </a:endParaRPr>
                    </a:p>
                  </a:txBody>
                  <a:tcPr/>
                </a:tc>
                <a:tc>
                  <a:txBody>
                    <a:bodyPr/>
                    <a:lstStyle/>
                    <a:p>
                      <a:pPr algn="ctr"/>
                      <a:r>
                        <a:rPr lang="fa-IR" sz="1600" dirty="0" smtClean="0">
                          <a:cs typeface="B Nazanin" pitchFamily="2" charset="-78"/>
                        </a:rPr>
                        <a:t>5</a:t>
                      </a:r>
                      <a:endParaRPr lang="en-US" sz="1600" dirty="0">
                        <a:cs typeface="B Nazanin" pitchFamily="2" charset="-78"/>
                      </a:endParaRPr>
                    </a:p>
                  </a:txBody>
                  <a:tcPr/>
                </a:tc>
              </a:tr>
            </a:tbl>
          </a:graphicData>
        </a:graphic>
      </p:graphicFrame>
    </p:spTree>
  </p:cSld>
  <p:clrMapOvr>
    <a:masterClrMapping/>
  </p:clrMapOvr>
  <p:transition spd="slow">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75"/>
            <a:ext cx="9144000" cy="4929188"/>
          </a:xfrm>
        </p:spPr>
        <p:txBody>
          <a:bodyPr>
            <a:noAutofit/>
          </a:bodyPr>
          <a:lstStyle/>
          <a:p>
            <a:pPr algn="r" rtl="1">
              <a:lnSpc>
                <a:spcPct val="170000"/>
              </a:lnSpc>
              <a:buFont typeface="Wingdings" pitchFamily="2" charset="2"/>
              <a:buChar char="v"/>
              <a:defRPr/>
            </a:pPr>
            <a:r>
              <a:rPr lang="fa-IR" sz="1800" b="1" dirty="0" smtClean="0">
                <a:cs typeface="B Nazanin" pitchFamily="2" charset="-78"/>
              </a:rPr>
              <a:t>تشکیل تیم ارزیابی ایمنی بیمارستان</a:t>
            </a:r>
            <a:r>
              <a:rPr lang="fa-IR" sz="1800" dirty="0" smtClean="0">
                <a:cs typeface="B Nazanin" pitchFamily="2" charset="-78"/>
              </a:rPr>
              <a:t>(حداقل شامل مسئول فنی/ایمنی،مسئولان ساختمان ،تاسیسات ،تجهیزات ، بهداشت محیط وحرفه ای ،دبیر کمیته و سایر اعضاء منتخب کمیته براساس کتاب ارزیابی ایمنی </a:t>
            </a:r>
            <a:r>
              <a:rPr lang="en-US" sz="1800" dirty="0" smtClean="0">
                <a:cs typeface="B Nazanin" pitchFamily="2" charset="-78"/>
              </a:rPr>
              <a:t>  FHSI</a:t>
            </a:r>
            <a:endParaRPr lang="fa-IR" sz="1400" dirty="0" smtClean="0">
              <a:cs typeface="B Nazanin" pitchFamily="2" charset="-78"/>
            </a:endParaRPr>
          </a:p>
          <a:p>
            <a:pPr algn="r" rtl="1">
              <a:buFont typeface="Wingdings" pitchFamily="2" charset="2"/>
              <a:buChar char="v"/>
              <a:defRPr/>
            </a:pPr>
            <a:endParaRPr lang="fa-IR" sz="1400" dirty="0" smtClean="0">
              <a:cs typeface="B Nazanin" pitchFamily="2" charset="-78"/>
            </a:endParaRPr>
          </a:p>
          <a:p>
            <a:pPr algn="r" rtl="1">
              <a:buFont typeface="Wingdings" pitchFamily="2" charset="2"/>
              <a:buChar char="v"/>
              <a:defRPr/>
            </a:pPr>
            <a:r>
              <a:rPr lang="fa-IR" sz="2400" dirty="0" smtClean="0">
                <a:cs typeface="B Nazanin" pitchFamily="2" charset="-78"/>
              </a:rPr>
              <a:t>انجام ارزیابی ایمنی بیمارستان در حیطه های </a:t>
            </a:r>
            <a:r>
              <a:rPr lang="fa-IR" sz="2400" b="1" u="sng" dirty="0" smtClean="0">
                <a:cs typeface="B Nazanin" pitchFamily="2" charset="-78"/>
              </a:rPr>
              <a:t>سازه ای</a:t>
            </a:r>
          </a:p>
          <a:p>
            <a:pPr algn="r" rtl="1">
              <a:buFont typeface="Wingdings" pitchFamily="2" charset="2"/>
              <a:buChar char="v"/>
              <a:defRPr/>
            </a:pPr>
            <a:endParaRPr lang="fa-IR" sz="1800" dirty="0" smtClean="0">
              <a:cs typeface="B Nazanin" pitchFamily="2" charset="-78"/>
            </a:endParaRPr>
          </a:p>
          <a:p>
            <a:pPr algn="r" rtl="1">
              <a:buFont typeface="Wingdings" pitchFamily="2" charset="2"/>
              <a:buChar char="v"/>
              <a:defRPr/>
            </a:pPr>
            <a:r>
              <a:rPr lang="fa-IR" sz="2400" dirty="0" smtClean="0">
                <a:cs typeface="B Nazanin" pitchFamily="2" charset="-78"/>
              </a:rPr>
              <a:t>انجام ارزیابی ایمنی بیمارستان در حیطه های </a:t>
            </a:r>
            <a:r>
              <a:rPr lang="fa-IR" sz="2400" b="1" u="sng" dirty="0" smtClean="0">
                <a:cs typeface="B Nazanin" pitchFamily="2" charset="-78"/>
              </a:rPr>
              <a:t>غیرسازه ای</a:t>
            </a:r>
          </a:p>
          <a:p>
            <a:pPr algn="r" rtl="1">
              <a:buFont typeface="Wingdings" pitchFamily="2" charset="2"/>
              <a:buChar char="v"/>
              <a:defRPr/>
            </a:pPr>
            <a:endParaRPr lang="fa-IR" sz="1800" dirty="0" smtClean="0">
              <a:cs typeface="B Nazanin" pitchFamily="2" charset="-78"/>
            </a:endParaRPr>
          </a:p>
          <a:p>
            <a:pPr algn="r" rtl="1">
              <a:buFont typeface="Wingdings" pitchFamily="2" charset="2"/>
              <a:buChar char="v"/>
              <a:defRPr/>
            </a:pPr>
            <a:r>
              <a:rPr lang="fa-IR" sz="2400" dirty="0" smtClean="0">
                <a:cs typeface="B Nazanin" pitchFamily="2" charset="-78"/>
              </a:rPr>
              <a:t>انجام ارزیابی ایمنی بیمارستان در حیطه های </a:t>
            </a:r>
            <a:r>
              <a:rPr lang="fa-IR" sz="2400" b="1" u="sng" dirty="0" smtClean="0">
                <a:cs typeface="B Nazanin" pitchFamily="2" charset="-78"/>
              </a:rPr>
              <a:t>عناصر عملکردی</a:t>
            </a:r>
          </a:p>
          <a:p>
            <a:pPr algn="r" rtl="1">
              <a:buFont typeface="Wingdings" pitchFamily="2" charset="2"/>
              <a:buChar char="v"/>
              <a:defRPr/>
            </a:pPr>
            <a:endParaRPr lang="fa-IR" sz="1600" b="1" u="sng" dirty="0" smtClean="0">
              <a:cs typeface="B Nazanin" pitchFamily="2" charset="-78"/>
            </a:endParaRPr>
          </a:p>
          <a:p>
            <a:pPr algn="r" rtl="1">
              <a:buFont typeface="Wingdings" pitchFamily="2" charset="2"/>
              <a:buChar char="v"/>
              <a:defRPr/>
            </a:pPr>
            <a:r>
              <a:rPr lang="fa-IR" sz="1800" b="1" u="sng" dirty="0" smtClean="0">
                <a:cs typeface="B Nazanin" pitchFamily="2" charset="-78"/>
              </a:rPr>
              <a:t>ثبت نتایج ارزیابی و امتیازات آن در فایل اکسل و تعیین نمره نهایی شاخص ایمنی بیمارستان(زیج)</a:t>
            </a:r>
          </a:p>
          <a:p>
            <a:pPr algn="r" rtl="1">
              <a:buFont typeface="Wingdings" pitchFamily="2" charset="2"/>
              <a:buChar char="v"/>
              <a:defRPr/>
            </a:pPr>
            <a:endParaRPr lang="fa-IR" sz="1600" b="1" u="sng" dirty="0" smtClean="0">
              <a:cs typeface="B Nazanin" pitchFamily="2" charset="-78"/>
            </a:endParaRPr>
          </a:p>
          <a:p>
            <a:pPr algn="r" rtl="1">
              <a:buFont typeface="Wingdings" pitchFamily="2" charset="2"/>
              <a:buChar char="v"/>
              <a:defRPr/>
            </a:pPr>
            <a:endParaRPr lang="fa-IR" sz="1400" dirty="0" smtClean="0">
              <a:cs typeface="B Nazanin" pitchFamily="2" charset="-78"/>
            </a:endParaRPr>
          </a:p>
          <a:p>
            <a:pPr algn="r" rtl="1">
              <a:buFont typeface="Wingdings" pitchFamily="2" charset="2"/>
              <a:buChar char="v"/>
              <a:defRPr/>
            </a:pPr>
            <a:endParaRPr lang="fa-IR" sz="1400" dirty="0" smtClean="0">
              <a:cs typeface="B Nazanin" pitchFamily="2" charset="-78"/>
            </a:endParaRPr>
          </a:p>
          <a:p>
            <a:pPr algn="r" rtl="1">
              <a:buFontTx/>
              <a:buNone/>
              <a:defRPr/>
            </a:pPr>
            <a:r>
              <a:rPr lang="fa-IR" sz="1800" b="1" dirty="0" smtClean="0">
                <a:cs typeface="B Nazanin" pitchFamily="2" charset="-78"/>
              </a:rPr>
              <a:t>براساس کتاب </a:t>
            </a:r>
            <a:r>
              <a:rPr lang="fa-IR" sz="2400" b="1" u="sng" dirty="0" smtClean="0">
                <a:cs typeface="B Nazanin" pitchFamily="2" charset="-78"/>
              </a:rPr>
              <a:t>ابزار ارزیابی ایمنی بیمارستان برای حوادث و بلایا</a:t>
            </a:r>
            <a:r>
              <a:rPr lang="fa-IR" sz="1800" b="1" dirty="0" smtClean="0">
                <a:cs typeface="B Nazanin" pitchFamily="2" charset="-78"/>
              </a:rPr>
              <a:t> /دکتراردلان</a:t>
            </a:r>
          </a:p>
          <a:p>
            <a:pPr algn="r" rtl="1">
              <a:buFont typeface="Wingdings" pitchFamily="2" charset="2"/>
              <a:buChar char="v"/>
              <a:defRPr/>
            </a:pPr>
            <a:r>
              <a:rPr lang="en-US" sz="1400" dirty="0" smtClean="0">
                <a:cs typeface="B Nazanin" pitchFamily="2" charset="-78"/>
              </a:rPr>
              <a:t>PAHO/WHO 2008</a:t>
            </a:r>
            <a:endParaRPr lang="en-US" sz="1400" dirty="0">
              <a:cs typeface="B Nazanin" pitchFamily="2" charset="-78"/>
            </a:endParaRPr>
          </a:p>
        </p:txBody>
      </p:sp>
      <p:sp>
        <p:nvSpPr>
          <p:cNvPr id="2" name="Title 1"/>
          <p:cNvSpPr>
            <a:spLocks noGrp="1"/>
          </p:cNvSpPr>
          <p:nvPr>
            <p:ph type="title"/>
          </p:nvPr>
        </p:nvSpPr>
        <p:spPr>
          <a:xfrm>
            <a:off x="857250" y="0"/>
            <a:ext cx="7772400" cy="1143000"/>
          </a:xfrm>
        </p:spPr>
        <p:txBody>
          <a:bodyPr>
            <a:normAutofit/>
          </a:bodyPr>
          <a:lstStyle/>
          <a:p>
            <a:pPr algn="ctr">
              <a:defRPr/>
            </a:pPr>
            <a:r>
              <a:rPr lang="fa-IR" sz="4400" dirty="0" smtClean="0">
                <a:solidFill>
                  <a:srgbClr val="FFFF00"/>
                </a:solidFill>
                <a:cs typeface="B Titr" pitchFamily="2" charset="-78"/>
              </a:rPr>
              <a:t>ارزیابی ایمنی بیمارستان</a:t>
            </a:r>
            <a:endParaRPr lang="en-US" sz="4400" dirty="0">
              <a:solidFill>
                <a:srgbClr val="FFFF00"/>
              </a:solidFill>
              <a:cs typeface="B Titr" pitchFamily="2" charset="-78"/>
            </a:endParaRPr>
          </a:p>
        </p:txBody>
      </p:sp>
    </p:spTree>
  </p:cSld>
  <p:clrMapOvr>
    <a:masterClrMapping/>
  </p:clrMapOvr>
  <p:transition spd="slow">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a:buFont typeface="Wingdings" pitchFamily="2" charset="2"/>
              <a:buNone/>
            </a:pPr>
            <a:r>
              <a:rPr lang="en-US" sz="3600" b="1" dirty="0" smtClean="0">
                <a:solidFill>
                  <a:srgbClr val="C00000"/>
                </a:solidFill>
              </a:rPr>
              <a:t>H</a:t>
            </a:r>
            <a:r>
              <a:rPr lang="en-US" sz="3600" b="1" dirty="0" smtClean="0"/>
              <a:t>ospital</a:t>
            </a:r>
            <a:r>
              <a:rPr lang="en-US" dirty="0" smtClean="0"/>
              <a:t> </a:t>
            </a:r>
            <a:r>
              <a:rPr lang="en-US" sz="3600" b="1" dirty="0" smtClean="0">
                <a:solidFill>
                  <a:srgbClr val="C00000"/>
                </a:solidFill>
              </a:rPr>
              <a:t>I</a:t>
            </a:r>
            <a:r>
              <a:rPr lang="en-US" sz="3600" b="1" dirty="0" smtClean="0"/>
              <a:t>ncident</a:t>
            </a:r>
            <a:r>
              <a:rPr lang="en-US" dirty="0" smtClean="0"/>
              <a:t> </a:t>
            </a:r>
            <a:r>
              <a:rPr lang="en-US" sz="3600" b="1" dirty="0" smtClean="0">
                <a:solidFill>
                  <a:srgbClr val="C00000"/>
                </a:solidFill>
              </a:rPr>
              <a:t>C</a:t>
            </a:r>
            <a:r>
              <a:rPr lang="en-US" sz="3600" dirty="0" smtClean="0"/>
              <a:t>ommand</a:t>
            </a:r>
            <a:r>
              <a:rPr lang="en-US" dirty="0" smtClean="0"/>
              <a:t> </a:t>
            </a:r>
            <a:r>
              <a:rPr lang="en-US" sz="3600" b="1" dirty="0" smtClean="0">
                <a:solidFill>
                  <a:srgbClr val="C00000"/>
                </a:solidFill>
              </a:rPr>
              <a:t>S</a:t>
            </a:r>
            <a:r>
              <a:rPr lang="en-US" sz="3600" b="1" dirty="0" smtClean="0"/>
              <a:t>ystem</a:t>
            </a:r>
            <a:endParaRPr lang="fa-IR" dirty="0" smtClean="0"/>
          </a:p>
          <a:p>
            <a:pPr algn="ctr">
              <a:lnSpc>
                <a:spcPct val="150000"/>
              </a:lnSpc>
              <a:buFont typeface="Wingdings" pitchFamily="2" charset="2"/>
              <a:buNone/>
            </a:pPr>
            <a:endParaRPr lang="en-US" dirty="0" smtClean="0"/>
          </a:p>
          <a:p>
            <a:pPr algn="ctr">
              <a:lnSpc>
                <a:spcPct val="150000"/>
              </a:lnSpc>
              <a:buFont typeface="Wingdings" pitchFamily="2" charset="2"/>
              <a:buNone/>
            </a:pPr>
            <a:r>
              <a:rPr lang="fa-IR" sz="4400" b="1" dirty="0" smtClean="0"/>
              <a:t>سامانه فرماندهی حادثه بیمارستانی</a:t>
            </a:r>
            <a:endParaRPr lang="en-US" sz="4400" b="1" dirty="0" smtClean="0"/>
          </a:p>
          <a:p>
            <a:pPr algn="ctr">
              <a:lnSpc>
                <a:spcPct val="150000"/>
              </a:lnSpc>
              <a:buFont typeface="Wingdings" pitchFamily="2" charset="2"/>
              <a:buNone/>
            </a:pPr>
            <a:r>
              <a:rPr lang="en-US" sz="7200" b="1" dirty="0" smtClean="0">
                <a:solidFill>
                  <a:srgbClr val="C00000"/>
                </a:solidFill>
              </a:rPr>
              <a:t>HICS</a:t>
            </a:r>
          </a:p>
          <a:p>
            <a:pPr algn="ctr">
              <a:lnSpc>
                <a:spcPct val="150000"/>
              </a:lnSpc>
              <a:buFont typeface="Wingdings" pitchFamily="2" charset="2"/>
              <a:buNone/>
            </a:pPr>
            <a:endParaRPr lang="en-US" dirty="0" smtClean="0"/>
          </a:p>
          <a:p>
            <a:pPr algn="ctr">
              <a:lnSpc>
                <a:spcPct val="150000"/>
              </a:lnSpc>
              <a:buFont typeface="Wingdings" pitchFamily="2" charset="2"/>
              <a:buNone/>
            </a:pPr>
            <a:endParaRPr lang="en-US" dirty="0" smtClean="0"/>
          </a:p>
        </p:txBody>
      </p:sp>
      <p:sp>
        <p:nvSpPr>
          <p:cNvPr id="4" name="Slide Number Placeholder 3"/>
          <p:cNvSpPr>
            <a:spLocks noGrp="1"/>
          </p:cNvSpPr>
          <p:nvPr>
            <p:ph type="sldNum" sz="quarter" idx="12"/>
          </p:nvPr>
        </p:nvSpPr>
        <p:spPr/>
        <p:txBody>
          <a:bodyPr/>
          <a:lstStyle/>
          <a:p>
            <a:pPr>
              <a:defRPr/>
            </a:pPr>
            <a:fld id="{63DD22E8-EA61-4485-8F24-6AF0B705E215}" type="slidenum">
              <a:rPr lang="en-US" smtClean="0"/>
              <a:pPr>
                <a:defRPr/>
              </a:pPr>
              <a:t>13</a:t>
            </a:fld>
            <a:endParaRPr lang="en-US"/>
          </a:p>
        </p:txBody>
      </p:sp>
      <p:sp>
        <p:nvSpPr>
          <p:cNvPr id="2" name="Title 1"/>
          <p:cNvSpPr>
            <a:spLocks noGrp="1"/>
          </p:cNvSpPr>
          <p:nvPr>
            <p:ph type="title"/>
          </p:nvPr>
        </p:nvSpPr>
        <p:spPr/>
        <p:txBody>
          <a:bodyPr/>
          <a:lstStyle/>
          <a:p>
            <a:pPr algn="ctr">
              <a:defRPr/>
            </a:pPr>
            <a:r>
              <a:rPr lang="fa-IR" b="1" dirty="0" smtClean="0">
                <a:solidFill>
                  <a:srgbClr val="FFFF00"/>
                </a:solidFill>
                <a:cs typeface="B Titr" pitchFamily="2" charset="-78"/>
              </a:rPr>
              <a:t>چیست؟</a:t>
            </a:r>
            <a:r>
              <a:rPr lang="en-US" b="1" dirty="0" smtClean="0">
                <a:solidFill>
                  <a:srgbClr val="FFFF00"/>
                </a:solidFill>
                <a:cs typeface="B Titr" pitchFamily="2" charset="-78"/>
              </a:rPr>
              <a:t>HICS</a:t>
            </a:r>
            <a:endParaRPr lang="en-US" b="1" dirty="0">
              <a:solidFill>
                <a:srgbClr val="FFFF00"/>
              </a:solidFill>
              <a:cs typeface="B Titr" pitchFamily="2" charset="-78"/>
            </a:endParaRP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fontScale="47500" lnSpcReduction="20000"/>
          </a:bodyPr>
          <a:lstStyle/>
          <a:p>
            <a:pPr>
              <a:buFont typeface="Wingdings 2" pitchFamily="18" charset="2"/>
              <a:buNone/>
              <a:defRPr/>
            </a:pPr>
            <a:endParaRPr lang="fa-IR" dirty="0" smtClean="0"/>
          </a:p>
          <a:p>
            <a:pPr algn="r">
              <a:buFont typeface="Wingdings 2" pitchFamily="18" charset="2"/>
              <a:buNone/>
              <a:defRPr/>
            </a:pPr>
            <a:r>
              <a:rPr lang="fa-IR" sz="4400" dirty="0" smtClean="0">
                <a:cs typeface="B Nazanin" pitchFamily="2" charset="-78"/>
              </a:rPr>
              <a:t>سامانه ای که به سرعت قادر به آگاهی سازی و هشدار به موقع باشد</a:t>
            </a:r>
          </a:p>
          <a:p>
            <a:pPr algn="r">
              <a:buFont typeface="Wingdings 2" pitchFamily="18" charset="2"/>
              <a:buNone/>
              <a:defRPr/>
            </a:pPr>
            <a:r>
              <a:rPr lang="fa-IR" sz="4400" dirty="0" smtClean="0">
                <a:cs typeface="B Nazanin" pitchFamily="2" charset="-78"/>
              </a:rPr>
              <a:t>در بیمارستان همه حوادث به اطلاع </a:t>
            </a:r>
            <a:r>
              <a:rPr lang="fa-IR" sz="6500" b="1" u="sng" dirty="0" smtClean="0">
                <a:cs typeface="B Nazanin" pitchFamily="2" charset="-78"/>
              </a:rPr>
              <a:t>سوپروایزر کشیک  </a:t>
            </a:r>
            <a:r>
              <a:rPr lang="fa-IR" sz="4400" dirty="0" smtClean="0">
                <a:cs typeface="B Nazanin" pitchFamily="2" charset="-78"/>
              </a:rPr>
              <a:t>رسانده شود </a:t>
            </a:r>
          </a:p>
          <a:p>
            <a:pPr algn="r">
              <a:buFont typeface="Wingdings 2" pitchFamily="18" charset="2"/>
              <a:buNone/>
              <a:defRPr/>
            </a:pPr>
            <a:r>
              <a:rPr lang="fa-IR" sz="4400" dirty="0" smtClean="0">
                <a:cs typeface="B Nazanin" pitchFamily="2" charset="-78"/>
              </a:rPr>
              <a:t>و از</a:t>
            </a:r>
            <a:r>
              <a:rPr lang="fa-IR" sz="5100" dirty="0" smtClean="0">
                <a:cs typeface="B Nazanin" pitchFamily="2" charset="-78"/>
              </a:rPr>
              <a:t>طریق ایشان به سایر پرسنل و مسئولین اطلاع رسانی می گردد</a:t>
            </a:r>
          </a:p>
          <a:p>
            <a:pPr algn="r">
              <a:buFont typeface="Wingdings 2" pitchFamily="18" charset="2"/>
              <a:buNone/>
              <a:defRPr/>
            </a:pPr>
            <a:endParaRPr lang="fa-IR" dirty="0" smtClean="0"/>
          </a:p>
          <a:p>
            <a:pPr algn="ctr">
              <a:buFontTx/>
              <a:buNone/>
              <a:defRPr/>
            </a:pPr>
            <a:r>
              <a:rPr lang="en-US" sz="28800" b="1" dirty="0" smtClean="0">
                <a:solidFill>
                  <a:srgbClr val="C00000"/>
                </a:solidFill>
              </a:rPr>
              <a:t>EWS</a:t>
            </a:r>
            <a:endParaRPr lang="fa-IR" sz="28800" b="1" dirty="0" smtClean="0">
              <a:solidFill>
                <a:srgbClr val="C00000"/>
              </a:solidFill>
            </a:endParaRPr>
          </a:p>
          <a:p>
            <a:pPr algn="ctr">
              <a:buFontTx/>
              <a:buNone/>
              <a:defRPr/>
            </a:pPr>
            <a:endParaRPr lang="en-US" sz="23800" b="1" dirty="0" smtClean="0">
              <a:solidFill>
                <a:srgbClr val="C00000"/>
              </a:solidFill>
            </a:endParaRPr>
          </a:p>
          <a:p>
            <a:pPr algn="r">
              <a:buFontTx/>
              <a:buNone/>
              <a:defRPr/>
            </a:pPr>
            <a:r>
              <a:rPr lang="fa-IR" sz="9600" dirty="0" smtClean="0">
                <a:solidFill>
                  <a:srgbClr val="FFFF00"/>
                </a:solidFill>
              </a:rPr>
              <a:t>       </a:t>
            </a:r>
            <a:endParaRPr lang="en-US" sz="9600" dirty="0" smtClean="0">
              <a:solidFill>
                <a:srgbClr val="FFFF00"/>
              </a:solidFill>
            </a:endParaRPr>
          </a:p>
          <a:p>
            <a:pPr algn="r">
              <a:buFontTx/>
              <a:buNone/>
              <a:defRPr/>
            </a:pPr>
            <a:endParaRPr lang="en-US" dirty="0"/>
          </a:p>
        </p:txBody>
      </p:sp>
      <p:sp>
        <p:nvSpPr>
          <p:cNvPr id="2" name="Title 1"/>
          <p:cNvSpPr>
            <a:spLocks noGrp="1"/>
          </p:cNvSpPr>
          <p:nvPr>
            <p:ph type="title"/>
          </p:nvPr>
        </p:nvSpPr>
        <p:spPr>
          <a:xfrm>
            <a:off x="-1143000" y="857250"/>
            <a:ext cx="10144125" cy="1011238"/>
          </a:xfrm>
        </p:spPr>
        <p:txBody>
          <a:bodyPr>
            <a:noAutofit/>
          </a:bodyPr>
          <a:lstStyle/>
          <a:p>
            <a:pPr algn="r" rtl="1">
              <a:defRPr/>
            </a:pPr>
            <a:r>
              <a:rPr lang="fa-IR" sz="3200" b="0" dirty="0" smtClean="0">
                <a:solidFill>
                  <a:srgbClr val="FFFF00"/>
                </a:solidFill>
                <a:effectLst/>
                <a:cs typeface="B Titr" pitchFamily="2" charset="-78"/>
              </a:rPr>
              <a:t>سامانه هشدار اولیه             </a:t>
            </a:r>
            <a:r>
              <a:rPr lang="en-US" sz="3200" b="0" dirty="0" smtClean="0">
                <a:solidFill>
                  <a:srgbClr val="FFFF00"/>
                </a:solidFill>
                <a:effectLst/>
                <a:cs typeface="B Titr" pitchFamily="2" charset="-78"/>
              </a:rPr>
              <a:t>     EARLY WARNING SYSTEM  </a:t>
            </a:r>
            <a:br>
              <a:rPr lang="en-US" sz="3200" b="0" dirty="0" smtClean="0">
                <a:solidFill>
                  <a:srgbClr val="FFFF00"/>
                </a:solidFill>
                <a:effectLst/>
                <a:cs typeface="B Titr" pitchFamily="2" charset="-78"/>
              </a:rPr>
            </a:br>
            <a:endParaRPr lang="en-US" sz="3200" b="0" dirty="0">
              <a:solidFill>
                <a:srgbClr val="FFFF00"/>
              </a:solidFill>
              <a:effectLst/>
              <a:cs typeface="B Titr" pitchFamily="2" charset="-78"/>
            </a:endParaRPr>
          </a:p>
        </p:txBody>
      </p:sp>
      <p:sp>
        <p:nvSpPr>
          <p:cNvPr id="4" name="Rectangle 3"/>
          <p:cNvSpPr/>
          <p:nvPr/>
        </p:nvSpPr>
        <p:spPr>
          <a:xfrm>
            <a:off x="6929454" y="4929198"/>
            <a:ext cx="1143000"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HCC</a:t>
            </a:r>
          </a:p>
          <a:p>
            <a:pPr algn="ctr">
              <a:defRPr/>
            </a:pPr>
            <a:r>
              <a:rPr lang="fa-IR" dirty="0"/>
              <a:t>بیمارستان</a:t>
            </a:r>
          </a:p>
          <a:p>
            <a:pPr algn="ctr">
              <a:defRPr/>
            </a:pPr>
            <a:endParaRPr lang="en-US" dirty="0"/>
          </a:p>
        </p:txBody>
      </p:sp>
      <p:sp>
        <p:nvSpPr>
          <p:cNvPr id="5" name="Rectangle 4"/>
          <p:cNvSpPr/>
          <p:nvPr/>
        </p:nvSpPr>
        <p:spPr>
          <a:xfrm>
            <a:off x="4357686" y="4857760"/>
            <a:ext cx="1214437"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EOC</a:t>
            </a:r>
            <a:endParaRPr lang="fa-IR" dirty="0"/>
          </a:p>
          <a:p>
            <a:pPr algn="ctr">
              <a:defRPr/>
            </a:pPr>
            <a:r>
              <a:rPr lang="fa-IR" dirty="0"/>
              <a:t>دانشگاه</a:t>
            </a:r>
          </a:p>
          <a:p>
            <a:pPr algn="ctr">
              <a:defRPr/>
            </a:pPr>
            <a:endParaRPr lang="en-US" dirty="0"/>
          </a:p>
        </p:txBody>
      </p:sp>
      <p:sp>
        <p:nvSpPr>
          <p:cNvPr id="6" name="Rectangle 5"/>
          <p:cNvSpPr/>
          <p:nvPr/>
        </p:nvSpPr>
        <p:spPr>
          <a:xfrm>
            <a:off x="1785918" y="4857760"/>
            <a:ext cx="1357312"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EOC</a:t>
            </a:r>
            <a:endParaRPr lang="fa-IR" dirty="0"/>
          </a:p>
          <a:p>
            <a:pPr algn="ctr">
              <a:defRPr/>
            </a:pPr>
            <a:r>
              <a:rPr lang="fa-IR" dirty="0"/>
              <a:t>وزارت بهداشت</a:t>
            </a:r>
            <a:endParaRPr lang="en-US" dirty="0"/>
          </a:p>
        </p:txBody>
      </p:sp>
      <p:cxnSp>
        <p:nvCxnSpPr>
          <p:cNvPr id="7" name="Straight Arrow Connector 6"/>
          <p:cNvCxnSpPr/>
          <p:nvPr/>
        </p:nvCxnSpPr>
        <p:spPr>
          <a:xfrm>
            <a:off x="5857884" y="5357826"/>
            <a:ext cx="714375" cy="158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357554" y="5357826"/>
            <a:ext cx="714375" cy="158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57158" y="1571612"/>
            <a:ext cx="8429625" cy="4572000"/>
          </a:xfrm>
        </p:spPr>
        <p:txBody>
          <a:bodyPr/>
          <a:lstStyle/>
          <a:p>
            <a:pPr algn="r" rtl="1">
              <a:buFont typeface="Wingdings 2" pitchFamily="18" charset="2"/>
              <a:buNone/>
            </a:pPr>
            <a:r>
              <a:rPr lang="fa-IR" sz="2800" dirty="0" smtClean="0">
                <a:cs typeface="B Nazanin" pitchFamily="2" charset="-78"/>
              </a:rPr>
              <a:t>1- عدم پذیرش بیمارن غیراورژانس/ترخیص بیماران الکتیو یا غیراورژانس</a:t>
            </a:r>
          </a:p>
          <a:p>
            <a:pPr algn="r" rtl="1">
              <a:buFont typeface="Wingdings 2" pitchFamily="18" charset="2"/>
              <a:buNone/>
            </a:pPr>
            <a:r>
              <a:rPr lang="fa-IR" sz="2800" dirty="0" smtClean="0">
                <a:cs typeface="B Nazanin" pitchFamily="2" charset="-78"/>
              </a:rPr>
              <a:t>2- در نظرگرفتن فضای اضافی</a:t>
            </a:r>
            <a:r>
              <a:rPr lang="en-US" sz="2800" dirty="0" smtClean="0">
                <a:cs typeface="B Nazanin" pitchFamily="2" charset="-78"/>
              </a:rPr>
              <a:t> </a:t>
            </a:r>
            <a:r>
              <a:rPr lang="fa-IR" sz="2800" dirty="0" smtClean="0">
                <a:cs typeface="B Nazanin" pitchFamily="2" charset="-78"/>
              </a:rPr>
              <a:t>(</a:t>
            </a:r>
            <a:r>
              <a:rPr lang="en-US" sz="2800" dirty="0" smtClean="0">
                <a:cs typeface="B Nazanin" pitchFamily="2" charset="-78"/>
              </a:rPr>
              <a:t>Extra</a:t>
            </a:r>
            <a:r>
              <a:rPr lang="fa-IR" sz="2800" dirty="0" smtClean="0">
                <a:cs typeface="B Nazanin" pitchFamily="2" charset="-78"/>
              </a:rPr>
              <a:t>) در بخش های بیمارستان</a:t>
            </a:r>
          </a:p>
          <a:p>
            <a:pPr algn="r" rtl="1">
              <a:buFont typeface="Wingdings 2" pitchFamily="18" charset="2"/>
              <a:buNone/>
            </a:pPr>
            <a:r>
              <a:rPr lang="fa-IR" sz="2800" dirty="0" smtClean="0">
                <a:cs typeface="B Nazanin" pitchFamily="2" charset="-78"/>
              </a:rPr>
              <a:t>3- در نظر گرفتن فضای خارج از بخشها و تجهیز آن(بیمارستان صحرایی،سالن اجتماعات ، سالن ورزشی و..)</a:t>
            </a:r>
          </a:p>
          <a:p>
            <a:pPr algn="r" rtl="1">
              <a:buFont typeface="Wingdings 2" pitchFamily="18" charset="2"/>
              <a:buNone/>
            </a:pPr>
            <a:r>
              <a:rPr lang="fa-IR" sz="2800" dirty="0" smtClean="0">
                <a:cs typeface="B Nazanin" pitchFamily="2" charset="-78"/>
              </a:rPr>
              <a:t>4- انتقال به فضای بیرون بیمارستان</a:t>
            </a:r>
          </a:p>
          <a:p>
            <a:pPr algn="r" rtl="1">
              <a:buFont typeface="Wingdings 2" pitchFamily="18" charset="2"/>
              <a:buNone/>
            </a:pPr>
            <a:r>
              <a:rPr lang="fa-IR" sz="2800" dirty="0" smtClean="0">
                <a:cs typeface="B Nazanin" pitchFamily="2" charset="-78"/>
              </a:rPr>
              <a:t>(عقد تفاهم نامه با سایر مراکز درمانی)</a:t>
            </a:r>
          </a:p>
          <a:p>
            <a:pPr algn="just" rtl="1">
              <a:buFont typeface="Wingdings 2" pitchFamily="18" charset="2"/>
              <a:buNone/>
            </a:pPr>
            <a:r>
              <a:rPr lang="fa-IR" sz="2800" b="1" dirty="0" smtClean="0">
                <a:cs typeface="B Nazanin" pitchFamily="2" charset="-78"/>
              </a:rPr>
              <a:t>در حین مواجهه با بحران ها می بایست به پزشک کشیک اختیارات لازم جهت ترخیص بیماران غیر اورژانس داده شود ،گرافی و آزمایشات محدود  و فقط در صورت ضرورت، انجام گردد</a:t>
            </a:r>
            <a:endParaRPr lang="en-US" sz="2800" b="1" dirty="0" smtClean="0">
              <a:cs typeface="B Nazanin" pitchFamily="2" charset="-78"/>
            </a:endParaRPr>
          </a:p>
        </p:txBody>
      </p:sp>
      <p:sp>
        <p:nvSpPr>
          <p:cNvPr id="2" name="Title 1"/>
          <p:cNvSpPr>
            <a:spLocks noGrp="1"/>
          </p:cNvSpPr>
          <p:nvPr>
            <p:ph type="title"/>
          </p:nvPr>
        </p:nvSpPr>
        <p:spPr>
          <a:xfrm>
            <a:off x="500063" y="0"/>
            <a:ext cx="8229600" cy="1143000"/>
          </a:xfrm>
        </p:spPr>
        <p:txBody>
          <a:bodyPr>
            <a:normAutofit/>
          </a:bodyPr>
          <a:lstStyle/>
          <a:p>
            <a:pPr algn="ctr">
              <a:defRPr/>
            </a:pPr>
            <a:r>
              <a:rPr lang="fa-IR" sz="4400" b="0" dirty="0" smtClean="0">
                <a:solidFill>
                  <a:srgbClr val="FFFF00"/>
                </a:solidFill>
                <a:effectLst/>
                <a:cs typeface="B Titr" pitchFamily="2" charset="-78"/>
              </a:rPr>
              <a:t>افزایش ظرفیت بیمارستان</a:t>
            </a:r>
            <a:endParaRPr lang="en-US" sz="4400" b="0" dirty="0">
              <a:solidFill>
                <a:srgbClr val="FFFF00"/>
              </a:solidFill>
              <a:effectLst/>
              <a:cs typeface="B Titr" pitchFamily="2" charset="-78"/>
            </a:endParaRPr>
          </a:p>
        </p:txBody>
      </p:sp>
    </p:spTree>
  </p:cSld>
  <p:clrMapOvr>
    <a:masterClrMapping/>
  </p:clrMapOvr>
  <p:transition spd="slow">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357188"/>
            <a:ext cx="8715375" cy="1143000"/>
          </a:xfrm>
        </p:spPr>
        <p:txBody>
          <a:bodyPr>
            <a:normAutofit fontScale="90000"/>
          </a:bodyPr>
          <a:lstStyle/>
          <a:p>
            <a:pPr algn="ctr" rtl="1" eaLnBrk="1" hangingPunct="1">
              <a:defRPr/>
            </a:pPr>
            <a:r>
              <a:rPr lang="fa-IR" sz="4000" dirty="0" smtClean="0">
                <a:solidFill>
                  <a:srgbClr val="FFFF00"/>
                </a:solidFill>
                <a:cs typeface="B Titr" pitchFamily="2" charset="-78"/>
              </a:rPr>
              <a:t>اقدامات پس از وقوع </a:t>
            </a:r>
            <a:br>
              <a:rPr lang="fa-IR" sz="4000" dirty="0" smtClean="0">
                <a:solidFill>
                  <a:srgbClr val="FFFF00"/>
                </a:solidFill>
                <a:cs typeface="B Titr" pitchFamily="2" charset="-78"/>
              </a:rPr>
            </a:br>
            <a:r>
              <a:rPr lang="fa-IR" sz="4000" dirty="0" smtClean="0">
                <a:solidFill>
                  <a:srgbClr val="FFFF00"/>
                </a:solidFill>
                <a:cs typeface="B Titr" pitchFamily="2" charset="-78"/>
              </a:rPr>
              <a:t>    حوادث بزرگ از قبیل زلزله     </a:t>
            </a:r>
            <a:r>
              <a:rPr lang="fa-IR" sz="3200" dirty="0" smtClean="0"/>
              <a:t/>
            </a:r>
            <a:br>
              <a:rPr lang="fa-IR" sz="3200" dirty="0" smtClean="0"/>
            </a:br>
            <a:endParaRPr lang="en-US" sz="3200" dirty="0" smtClean="0"/>
          </a:p>
        </p:txBody>
      </p:sp>
      <p:sp>
        <p:nvSpPr>
          <p:cNvPr id="35843" name="Rectangle 3"/>
          <p:cNvSpPr>
            <a:spLocks noGrp="1" noChangeArrowheads="1"/>
          </p:cNvSpPr>
          <p:nvPr>
            <p:ph type="body" idx="1"/>
          </p:nvPr>
        </p:nvSpPr>
        <p:spPr>
          <a:xfrm>
            <a:off x="0" y="1600200"/>
            <a:ext cx="9144000" cy="4495800"/>
          </a:xfrm>
        </p:spPr>
        <p:txBody>
          <a:bodyPr>
            <a:noAutofit/>
          </a:bodyPr>
          <a:lstStyle/>
          <a:p>
            <a:pPr algn="r" rtl="1" eaLnBrk="1" hangingPunct="1">
              <a:lnSpc>
                <a:spcPct val="90000"/>
              </a:lnSpc>
              <a:buNone/>
            </a:pPr>
            <a:r>
              <a:rPr lang="fa-IR" sz="2800" b="1" dirty="0" smtClean="0">
                <a:cs typeface="B Nazanin" pitchFamily="2" charset="-78"/>
              </a:rPr>
              <a:t>توجه به پدیده دوموج</a:t>
            </a:r>
          </a:p>
          <a:p>
            <a:pPr algn="r" rtl="1" eaLnBrk="1" hangingPunct="1">
              <a:lnSpc>
                <a:spcPct val="90000"/>
              </a:lnSpc>
              <a:buNone/>
            </a:pPr>
            <a:r>
              <a:rPr lang="fa-IR" sz="2800" dirty="0" smtClean="0">
                <a:cs typeface="B Nazanin" pitchFamily="2" charset="-78"/>
              </a:rPr>
              <a:t>رفع آلودگی مصدومین شیمیایی قبل از آلوده ساختن بیمارستان</a:t>
            </a:r>
          </a:p>
          <a:p>
            <a:pPr algn="r" rtl="1" eaLnBrk="1" hangingPunct="1">
              <a:lnSpc>
                <a:spcPct val="90000"/>
              </a:lnSpc>
              <a:buNone/>
            </a:pPr>
            <a:r>
              <a:rPr lang="fa-IR" sz="2800" dirty="0" smtClean="0">
                <a:cs typeface="B Nazanin" pitchFamily="2" charset="-78"/>
              </a:rPr>
              <a:t>تریاژدرمحل ورود بیماران وفعال سازی درمانگاه جدااز اورژانس:</a:t>
            </a:r>
          </a:p>
          <a:p>
            <a:pPr algn="r" rtl="1" eaLnBrk="1" hangingPunct="1">
              <a:lnSpc>
                <a:spcPct val="90000"/>
              </a:lnSpc>
              <a:buNone/>
            </a:pPr>
            <a:r>
              <a:rPr lang="fa-IR" sz="2800" dirty="0" smtClean="0">
                <a:cs typeface="B Nazanin" pitchFamily="2" charset="-78"/>
              </a:rPr>
              <a:t>  باتجربه ترین افرادموجود و آشنا به امکانات بیمارستان</a:t>
            </a:r>
          </a:p>
          <a:p>
            <a:pPr algn="r" rtl="1" eaLnBrk="1" hangingPunct="1">
              <a:lnSpc>
                <a:spcPct val="90000"/>
              </a:lnSpc>
              <a:buNone/>
            </a:pPr>
            <a:r>
              <a:rPr lang="fa-IR" sz="2800" dirty="0" smtClean="0">
                <a:cs typeface="B Nazanin" pitchFamily="2" charset="-78"/>
              </a:rPr>
              <a:t>تریاژمجدد:بدلیل تغییروضعیت مصدومین یا آماده سازی تجهیزات وامکانات</a:t>
            </a:r>
          </a:p>
          <a:p>
            <a:pPr algn="r" rtl="1" eaLnBrk="1" hangingPunct="1">
              <a:lnSpc>
                <a:spcPct val="90000"/>
              </a:lnSpc>
              <a:buNone/>
            </a:pPr>
            <a:r>
              <a:rPr lang="fa-IR" sz="2800" dirty="0" smtClean="0">
                <a:cs typeface="B Nazanin" pitchFamily="2" charset="-78"/>
              </a:rPr>
              <a:t>زمان بندی خدمات خاص مثل پذیرش ، ترخیص و...</a:t>
            </a:r>
          </a:p>
          <a:p>
            <a:pPr algn="r" rtl="1" eaLnBrk="1" hangingPunct="1">
              <a:lnSpc>
                <a:spcPct val="90000"/>
              </a:lnSpc>
              <a:buNone/>
            </a:pPr>
            <a:r>
              <a:rPr lang="fa-IR" sz="2800" dirty="0" smtClean="0">
                <a:cs typeface="B Nazanin" pitchFamily="2" charset="-78"/>
              </a:rPr>
              <a:t>اجرای پروتکل ازقبل تهیه شده برای انتقال مصدومین</a:t>
            </a:r>
          </a:p>
          <a:p>
            <a:pPr algn="r" rtl="1" eaLnBrk="1" hangingPunct="1">
              <a:lnSpc>
                <a:spcPct val="90000"/>
              </a:lnSpc>
              <a:buNone/>
            </a:pPr>
            <a:r>
              <a:rPr lang="fa-IR" sz="2800" dirty="0" smtClean="0">
                <a:cs typeface="B Nazanin" pitchFamily="2" charset="-78"/>
              </a:rPr>
              <a:t>ثبت مشخصات مصدومین و اقدامات انجام شده از بدو ورودمصدوم تا ترخیص</a:t>
            </a:r>
          </a:p>
          <a:p>
            <a:pPr algn="r" rtl="1" eaLnBrk="1" hangingPunct="1">
              <a:lnSpc>
                <a:spcPct val="90000"/>
              </a:lnSpc>
              <a:buNone/>
            </a:pPr>
            <a:r>
              <a:rPr lang="fa-IR" sz="2800" dirty="0" smtClean="0">
                <a:cs typeface="B Nazanin" pitchFamily="2" charset="-78"/>
              </a:rPr>
              <a:t>عملیات جستجوونجات درتمام بیمارستان</a:t>
            </a:r>
          </a:p>
          <a:p>
            <a:pPr algn="r" rtl="1" eaLnBrk="1" hangingPunct="1">
              <a:lnSpc>
                <a:spcPct val="90000"/>
              </a:lnSpc>
              <a:buNone/>
            </a:pPr>
            <a:r>
              <a:rPr lang="fa-IR" sz="2800" dirty="0" smtClean="0">
                <a:cs typeface="B Nazanin" pitchFamily="2" charset="-78"/>
              </a:rPr>
              <a:t>تخلیه نسبی یا کامل بیمارستان به دلایل سازه ای یا سایر خطرات یا اشباع جمعیت </a:t>
            </a:r>
            <a:endParaRPr lang="en-US" sz="2800"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0" y="1751013"/>
            <a:ext cx="9144000" cy="1970087"/>
          </a:xfrm>
        </p:spPr>
        <p:txBody>
          <a:bodyPr>
            <a:noAutofit/>
          </a:bodyPr>
          <a:lstStyle/>
          <a:p>
            <a:pPr eaLnBrk="1" hangingPunct="1">
              <a:lnSpc>
                <a:spcPct val="90000"/>
              </a:lnSpc>
              <a:buFontTx/>
              <a:buNone/>
              <a:defRPr/>
            </a:pPr>
            <a:endParaRPr lang="fa-IR" sz="2800" b="1" dirty="0" smtClean="0">
              <a:solidFill>
                <a:srgbClr val="FF9933"/>
              </a:solidFill>
              <a:effectLst>
                <a:outerShdw blurRad="38100" dist="38100" dir="2700000" algn="tl">
                  <a:srgbClr val="000000"/>
                </a:outerShdw>
              </a:effectLst>
              <a:cs typeface="Zar" pitchFamily="10" charset="-78"/>
            </a:endParaRPr>
          </a:p>
          <a:p>
            <a:pPr lvl="2" algn="r" rtl="1" eaLnBrk="1" hangingPunct="1">
              <a:lnSpc>
                <a:spcPct val="90000"/>
              </a:lnSpc>
              <a:buNone/>
              <a:defRPr/>
            </a:pPr>
            <a:r>
              <a:rPr lang="fa-IR" sz="2800" b="1" dirty="0" smtClean="0">
                <a:solidFill>
                  <a:srgbClr val="FFFF00"/>
                </a:solidFill>
                <a:cs typeface="B Nazanin" pitchFamily="2" charset="-78"/>
              </a:rPr>
              <a:t>موج اول</a:t>
            </a:r>
            <a:r>
              <a:rPr lang="fa-IR" sz="2800" b="1" dirty="0" smtClean="0">
                <a:cs typeface="B Nazanin" pitchFamily="2" charset="-78"/>
              </a:rPr>
              <a:t> </a:t>
            </a:r>
          </a:p>
          <a:p>
            <a:pPr lvl="3" algn="r" rtl="1" eaLnBrk="1" hangingPunct="1">
              <a:lnSpc>
                <a:spcPct val="90000"/>
              </a:lnSpc>
              <a:buNone/>
              <a:defRPr/>
            </a:pPr>
            <a:r>
              <a:rPr lang="fa-IR" sz="2800" b="1" dirty="0" smtClean="0">
                <a:cs typeface="B Nazanin" pitchFamily="2" charset="-78"/>
              </a:rPr>
              <a:t>30-15 دقيقه پس از حادثه شامل مصدومين سرپايي (80-50 درصد بيماران)</a:t>
            </a:r>
          </a:p>
          <a:p>
            <a:pPr lvl="3" algn="r" rtl="1" eaLnBrk="1" hangingPunct="1">
              <a:lnSpc>
                <a:spcPct val="90000"/>
              </a:lnSpc>
              <a:buNone/>
              <a:defRPr/>
            </a:pPr>
            <a:endParaRPr lang="fa-IR" sz="2800" b="1" dirty="0" smtClean="0">
              <a:cs typeface="B Nazanin" pitchFamily="2" charset="-78"/>
            </a:endParaRPr>
          </a:p>
          <a:p>
            <a:pPr lvl="2" algn="r" rtl="1" eaLnBrk="1" hangingPunct="1">
              <a:lnSpc>
                <a:spcPct val="90000"/>
              </a:lnSpc>
              <a:buNone/>
              <a:defRPr/>
            </a:pPr>
            <a:r>
              <a:rPr lang="fa-IR" sz="2800" b="1" dirty="0" smtClean="0">
                <a:solidFill>
                  <a:srgbClr val="FFFF00"/>
                </a:solidFill>
                <a:cs typeface="B Nazanin" pitchFamily="2" charset="-78"/>
              </a:rPr>
              <a:t>موج دوم</a:t>
            </a:r>
          </a:p>
          <a:p>
            <a:pPr lvl="3" algn="r" rtl="1" eaLnBrk="1" hangingPunct="1">
              <a:lnSpc>
                <a:spcPct val="90000"/>
              </a:lnSpc>
              <a:buNone/>
              <a:defRPr/>
            </a:pPr>
            <a:r>
              <a:rPr lang="fa-IR" sz="2800" b="1" dirty="0" smtClean="0">
                <a:cs typeface="B Nazanin" pitchFamily="2" charset="-78"/>
              </a:rPr>
              <a:t>60-30 دقيقه پس از حادثه شامل مصدومين بدحال</a:t>
            </a:r>
          </a:p>
          <a:p>
            <a:pPr lvl="2" eaLnBrk="1" hangingPunct="1">
              <a:lnSpc>
                <a:spcPct val="90000"/>
              </a:lnSpc>
              <a:defRPr/>
            </a:pPr>
            <a:endParaRPr lang="fa-IR" sz="2800" b="1" dirty="0" smtClean="0">
              <a:effectLst>
                <a:outerShdw blurRad="38100" dist="38100" dir="2700000" algn="tl">
                  <a:srgbClr val="000000"/>
                </a:outerShdw>
              </a:effectLst>
              <a:cs typeface="Zar" pitchFamily="10" charset="-78"/>
            </a:endParaRPr>
          </a:p>
          <a:p>
            <a:pPr lvl="2" eaLnBrk="1" hangingPunct="1">
              <a:lnSpc>
                <a:spcPct val="125000"/>
              </a:lnSpc>
              <a:buFontTx/>
              <a:buNone/>
              <a:defRPr/>
            </a:pPr>
            <a:endParaRPr lang="fa-IR" sz="2800" b="1" dirty="0" smtClean="0">
              <a:effectLst>
                <a:outerShdw blurRad="38100" dist="38100" dir="2700000" algn="tl">
                  <a:srgbClr val="000000"/>
                </a:outerShdw>
              </a:effectLst>
              <a:cs typeface="Zar" pitchFamily="10" charset="-78"/>
            </a:endParaRPr>
          </a:p>
          <a:p>
            <a:pPr lvl="2" eaLnBrk="1" hangingPunct="1">
              <a:lnSpc>
                <a:spcPct val="90000"/>
              </a:lnSpc>
              <a:defRPr/>
            </a:pPr>
            <a:endParaRPr lang="fa-IR" sz="2800" b="1" dirty="0" smtClean="0">
              <a:effectLst>
                <a:outerShdw blurRad="38100" dist="38100" dir="2700000" algn="tl">
                  <a:srgbClr val="000000"/>
                </a:outerShdw>
              </a:effectLst>
              <a:cs typeface="Zar" pitchFamily="10" charset="-78"/>
            </a:endParaRPr>
          </a:p>
          <a:p>
            <a:pPr eaLnBrk="1" hangingPunct="1">
              <a:lnSpc>
                <a:spcPct val="90000"/>
              </a:lnSpc>
              <a:defRPr/>
            </a:pPr>
            <a:endParaRPr lang="en-US" sz="2800" b="1" dirty="0" smtClean="0">
              <a:effectLst>
                <a:outerShdw blurRad="38100" dist="38100" dir="2700000" algn="tl">
                  <a:srgbClr val="000000"/>
                </a:outerShdw>
              </a:effectLst>
              <a:cs typeface="Zar" pitchFamily="10" charset="-78"/>
            </a:endParaRPr>
          </a:p>
        </p:txBody>
      </p:sp>
      <p:sp>
        <p:nvSpPr>
          <p:cNvPr id="100355" name="Rectangle 3"/>
          <p:cNvSpPr>
            <a:spLocks noGrp="1" noChangeArrowheads="1"/>
          </p:cNvSpPr>
          <p:nvPr>
            <p:ph type="title"/>
          </p:nvPr>
        </p:nvSpPr>
        <p:spPr/>
        <p:txBody>
          <a:bodyPr>
            <a:noAutofit/>
          </a:bodyPr>
          <a:lstStyle/>
          <a:p>
            <a:pPr algn="ctr" eaLnBrk="1" hangingPunct="1">
              <a:defRPr/>
            </a:pPr>
            <a:r>
              <a:rPr lang="fa-IR" sz="4400" b="1" dirty="0" smtClean="0">
                <a:solidFill>
                  <a:srgbClr val="FFFF00"/>
                </a:solidFill>
                <a:cs typeface="B Titr" pitchFamily="2" charset="-78"/>
              </a:rPr>
              <a:t>پديده دو موج</a:t>
            </a:r>
            <a:br>
              <a:rPr lang="fa-IR" sz="4400" b="1" dirty="0" smtClean="0">
                <a:solidFill>
                  <a:srgbClr val="FFFF00"/>
                </a:solidFill>
                <a:cs typeface="B Titr" pitchFamily="2" charset="-78"/>
              </a:rPr>
            </a:br>
            <a:r>
              <a:rPr lang="en-US" sz="4400" b="1" dirty="0" smtClean="0">
                <a:solidFill>
                  <a:srgbClr val="FFFF00"/>
                </a:solidFill>
                <a:cs typeface="B Titr" pitchFamily="2" charset="-78"/>
              </a:rPr>
              <a:t>Dual Wave Phenomenon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fa-IR" sz="4400" b="0" dirty="0" smtClean="0">
                <a:solidFill>
                  <a:srgbClr val="FFFF00"/>
                </a:solidFill>
                <a:effectLst/>
                <a:cs typeface="B Titr" pitchFamily="2" charset="-78"/>
              </a:rPr>
              <a:t>اصطلاحات مرتبط با مدیریت خطر حوادث و بلایا</a:t>
            </a:r>
            <a:endParaRPr lang="en-US" sz="4400" b="0" dirty="0">
              <a:solidFill>
                <a:srgbClr val="FFFF00"/>
              </a:solidFill>
              <a:effectLst/>
              <a:cs typeface="B Titr" pitchFamily="2" charset="-78"/>
            </a:endParaRPr>
          </a:p>
        </p:txBody>
      </p:sp>
      <p:sp>
        <p:nvSpPr>
          <p:cNvPr id="3" name="Content Placeholder 2"/>
          <p:cNvSpPr>
            <a:spLocks noGrp="1"/>
          </p:cNvSpPr>
          <p:nvPr>
            <p:ph idx="1"/>
          </p:nvPr>
        </p:nvSpPr>
        <p:spPr>
          <a:xfrm>
            <a:off x="428596" y="1142984"/>
            <a:ext cx="8229600" cy="2595562"/>
          </a:xfrm>
        </p:spPr>
        <p:txBody>
          <a:bodyPr>
            <a:noAutofit/>
          </a:bodyPr>
          <a:lstStyle/>
          <a:p>
            <a:pPr algn="r" rtl="1">
              <a:buFontTx/>
              <a:buNone/>
              <a:defRPr/>
            </a:pPr>
            <a:endParaRPr lang="fa-IR" sz="2400" dirty="0" smtClean="0">
              <a:cs typeface="B Nazanin" pitchFamily="2" charset="-78"/>
            </a:endParaRPr>
          </a:p>
          <a:p>
            <a:pPr algn="r" rtl="1">
              <a:buFontTx/>
              <a:buNone/>
              <a:defRPr/>
            </a:pPr>
            <a:r>
              <a:rPr lang="en-US" sz="2400" b="1" dirty="0" smtClean="0">
                <a:solidFill>
                  <a:schemeClr val="tx1">
                    <a:lumMod val="85000"/>
                    <a:lumOff val="15000"/>
                  </a:schemeClr>
                </a:solidFill>
                <a:cs typeface="B Nazanin" pitchFamily="2" charset="-78"/>
              </a:rPr>
              <a:t>EOP</a:t>
            </a:r>
            <a:r>
              <a:rPr lang="en-US" sz="2400" dirty="0" smtClean="0">
                <a:solidFill>
                  <a:schemeClr val="tx1">
                    <a:lumMod val="85000"/>
                    <a:lumOff val="15000"/>
                  </a:schemeClr>
                </a:solidFill>
                <a:cs typeface="B Nazanin" pitchFamily="2" charset="-78"/>
              </a:rPr>
              <a:t>  </a:t>
            </a:r>
            <a:r>
              <a:rPr lang="fa-IR" sz="2400" dirty="0" smtClean="0">
                <a:solidFill>
                  <a:schemeClr val="tx1">
                    <a:lumMod val="85000"/>
                    <a:lumOff val="15000"/>
                  </a:schemeClr>
                </a:solidFill>
                <a:cs typeface="B Nazanin" pitchFamily="2" charset="-78"/>
              </a:rPr>
              <a:t>(</a:t>
            </a:r>
            <a:r>
              <a:rPr lang="en-US" sz="2400" dirty="0" smtClean="0">
                <a:solidFill>
                  <a:schemeClr val="tx1">
                    <a:lumMod val="85000"/>
                    <a:lumOff val="15000"/>
                  </a:schemeClr>
                </a:solidFill>
                <a:cs typeface="B Nazanin" pitchFamily="2" charset="-78"/>
              </a:rPr>
              <a:t>Emergency Operating Plan</a:t>
            </a:r>
            <a:r>
              <a:rPr lang="fa-IR" sz="2400" dirty="0" smtClean="0">
                <a:solidFill>
                  <a:schemeClr val="tx1">
                    <a:lumMod val="85000"/>
                    <a:lumOff val="15000"/>
                  </a:schemeClr>
                </a:solidFill>
                <a:cs typeface="B Nazanin" pitchFamily="2" charset="-78"/>
              </a:rPr>
              <a:t>)برنامه عملیات اضطراری</a:t>
            </a:r>
            <a:endParaRPr lang="en-US" sz="2400" dirty="0" smtClean="0">
              <a:solidFill>
                <a:schemeClr val="tx1">
                  <a:lumMod val="85000"/>
                  <a:lumOff val="15000"/>
                </a:schemeClr>
              </a:solidFill>
              <a:cs typeface="B Nazanin" pitchFamily="2" charset="-78"/>
            </a:endParaRPr>
          </a:p>
          <a:p>
            <a:pPr algn="r" rtl="1">
              <a:buFontTx/>
              <a:buNone/>
              <a:defRPr/>
            </a:pPr>
            <a:r>
              <a:rPr lang="en-US" sz="2400" dirty="0" smtClean="0">
                <a:solidFill>
                  <a:schemeClr val="tx1">
                    <a:lumMod val="85000"/>
                    <a:lumOff val="15000"/>
                  </a:schemeClr>
                </a:solidFill>
                <a:cs typeface="B Nazanin" pitchFamily="2" charset="-78"/>
              </a:rPr>
              <a:t>(Emergency Response Plan)</a:t>
            </a:r>
            <a:r>
              <a:rPr lang="en-US" sz="2400" b="1" dirty="0" smtClean="0">
                <a:solidFill>
                  <a:schemeClr val="tx1">
                    <a:lumMod val="85000"/>
                    <a:lumOff val="15000"/>
                  </a:schemeClr>
                </a:solidFill>
                <a:cs typeface="B Nazanin" pitchFamily="2" charset="-78"/>
              </a:rPr>
              <a:t>ERP</a:t>
            </a:r>
            <a:r>
              <a:rPr lang="fa-IR" sz="2400" dirty="0" smtClean="0">
                <a:solidFill>
                  <a:schemeClr val="tx1">
                    <a:lumMod val="85000"/>
                    <a:lumOff val="15000"/>
                  </a:schemeClr>
                </a:solidFill>
                <a:cs typeface="B Nazanin" pitchFamily="2" charset="-78"/>
              </a:rPr>
              <a:t>برنامه پاسخ اضطراری</a:t>
            </a:r>
          </a:p>
          <a:p>
            <a:pPr algn="r" rtl="1">
              <a:buFontTx/>
              <a:buNone/>
              <a:defRPr/>
            </a:pPr>
            <a:r>
              <a:rPr lang="en-US" sz="2400" dirty="0" smtClean="0">
                <a:solidFill>
                  <a:schemeClr val="tx1">
                    <a:lumMod val="85000"/>
                    <a:lumOff val="15000"/>
                  </a:schemeClr>
                </a:solidFill>
                <a:cs typeface="B Nazanin" pitchFamily="2" charset="-78"/>
              </a:rPr>
              <a:t>(Emergency Operation Center)</a:t>
            </a:r>
            <a:r>
              <a:rPr lang="en-US" sz="2400" b="1" dirty="0" smtClean="0">
                <a:solidFill>
                  <a:schemeClr val="tx1">
                    <a:lumMod val="85000"/>
                    <a:lumOff val="15000"/>
                  </a:schemeClr>
                </a:solidFill>
                <a:cs typeface="B Nazanin" pitchFamily="2" charset="-78"/>
              </a:rPr>
              <a:t>EOC</a:t>
            </a:r>
            <a:r>
              <a:rPr lang="fa-IR" sz="2400" dirty="0" smtClean="0">
                <a:solidFill>
                  <a:schemeClr val="tx1">
                    <a:lumMod val="85000"/>
                    <a:lumOff val="15000"/>
                  </a:schemeClr>
                </a:solidFill>
                <a:cs typeface="B Nazanin" pitchFamily="2" charset="-78"/>
              </a:rPr>
              <a:t>مرکزعملیات اضطراری(ستاد)</a:t>
            </a:r>
          </a:p>
          <a:p>
            <a:pPr algn="r" rtl="1">
              <a:buFontTx/>
              <a:buNone/>
              <a:defRPr/>
            </a:pPr>
            <a:r>
              <a:rPr lang="en-US" sz="2400" dirty="0" smtClean="0">
                <a:solidFill>
                  <a:schemeClr val="tx1">
                    <a:lumMod val="85000"/>
                    <a:lumOff val="15000"/>
                  </a:schemeClr>
                </a:solidFill>
                <a:cs typeface="B Nazanin" pitchFamily="2" charset="-78"/>
              </a:rPr>
              <a:t>(Incident Command Post)</a:t>
            </a:r>
            <a:r>
              <a:rPr lang="en-US" sz="2400" b="1" dirty="0" smtClean="0">
                <a:solidFill>
                  <a:schemeClr val="tx1">
                    <a:lumMod val="85000"/>
                    <a:lumOff val="15000"/>
                  </a:schemeClr>
                </a:solidFill>
                <a:cs typeface="B Nazanin" pitchFamily="2" charset="-78"/>
              </a:rPr>
              <a:t>ICP</a:t>
            </a:r>
            <a:r>
              <a:rPr lang="fa-IR" sz="2400" dirty="0" smtClean="0">
                <a:solidFill>
                  <a:schemeClr val="tx1">
                    <a:lumMod val="85000"/>
                    <a:lumOff val="15000"/>
                  </a:schemeClr>
                </a:solidFill>
                <a:cs typeface="B Nazanin" pitchFamily="2" charset="-78"/>
              </a:rPr>
              <a:t>پست فرماندهی حادثه</a:t>
            </a:r>
          </a:p>
          <a:p>
            <a:pPr algn="r" rtl="1">
              <a:buFontTx/>
              <a:buNone/>
              <a:defRPr/>
            </a:pPr>
            <a:r>
              <a:rPr lang="en-US" sz="2400" dirty="0" smtClean="0">
                <a:solidFill>
                  <a:schemeClr val="tx1">
                    <a:lumMod val="85000"/>
                    <a:lumOff val="15000"/>
                  </a:schemeClr>
                </a:solidFill>
                <a:cs typeface="B Nazanin" pitchFamily="2" charset="-78"/>
              </a:rPr>
              <a:t>(Incident Action Plan)</a:t>
            </a:r>
            <a:r>
              <a:rPr lang="en-US" sz="2400" b="1" dirty="0" smtClean="0">
                <a:solidFill>
                  <a:schemeClr val="tx1">
                    <a:lumMod val="85000"/>
                    <a:lumOff val="15000"/>
                  </a:schemeClr>
                </a:solidFill>
                <a:cs typeface="B Nazanin" pitchFamily="2" charset="-78"/>
              </a:rPr>
              <a:t>IAP</a:t>
            </a:r>
            <a:r>
              <a:rPr lang="fa-IR" sz="2400" dirty="0" smtClean="0">
                <a:solidFill>
                  <a:schemeClr val="tx1">
                    <a:lumMod val="85000"/>
                    <a:lumOff val="15000"/>
                  </a:schemeClr>
                </a:solidFill>
                <a:cs typeface="B Nazanin" pitchFamily="2" charset="-78"/>
              </a:rPr>
              <a:t>برنامه عملیاتی حادثه</a:t>
            </a:r>
          </a:p>
          <a:p>
            <a:pPr algn="r" rtl="1">
              <a:buFontTx/>
              <a:buNone/>
              <a:defRPr/>
            </a:pPr>
            <a:r>
              <a:rPr lang="en-US" sz="2400" dirty="0" smtClean="0">
                <a:solidFill>
                  <a:schemeClr val="tx1">
                    <a:lumMod val="85000"/>
                    <a:lumOff val="15000"/>
                  </a:schemeClr>
                </a:solidFill>
                <a:cs typeface="B Nazanin" pitchFamily="2" charset="-78"/>
              </a:rPr>
              <a:t>(Hospital Command Center)</a:t>
            </a:r>
            <a:r>
              <a:rPr lang="en-US" sz="2400" b="1" dirty="0" smtClean="0">
                <a:solidFill>
                  <a:schemeClr val="tx1">
                    <a:lumMod val="85000"/>
                    <a:lumOff val="15000"/>
                  </a:schemeClr>
                </a:solidFill>
                <a:cs typeface="B Nazanin" pitchFamily="2" charset="-78"/>
              </a:rPr>
              <a:t>HCC</a:t>
            </a:r>
            <a:r>
              <a:rPr lang="fa-IR" sz="2400" dirty="0" smtClean="0">
                <a:solidFill>
                  <a:schemeClr val="tx1">
                    <a:lumMod val="85000"/>
                    <a:lumOff val="15000"/>
                  </a:schemeClr>
                </a:solidFill>
                <a:cs typeface="B Nazanin" pitchFamily="2" charset="-78"/>
              </a:rPr>
              <a:t>مرکز فرماندهی بیمارستان</a:t>
            </a:r>
          </a:p>
          <a:p>
            <a:pPr algn="r" rtl="1">
              <a:buFontTx/>
              <a:buNone/>
              <a:defRPr/>
            </a:pPr>
            <a:endParaRPr lang="fa-IR" sz="2400" b="1" dirty="0" smtClean="0">
              <a:solidFill>
                <a:schemeClr val="tx1">
                  <a:lumMod val="85000"/>
                  <a:lumOff val="15000"/>
                </a:schemeClr>
              </a:solidFill>
              <a:cs typeface="B Nazanin" pitchFamily="2" charset="-78"/>
            </a:endParaRPr>
          </a:p>
          <a:p>
            <a:pPr algn="r" rtl="1">
              <a:buFontTx/>
              <a:buNone/>
              <a:defRPr/>
            </a:pPr>
            <a:r>
              <a:rPr lang="en-US" sz="2400" b="1" dirty="0" smtClean="0">
                <a:solidFill>
                  <a:schemeClr val="tx1">
                    <a:lumMod val="85000"/>
                    <a:lumOff val="15000"/>
                  </a:schemeClr>
                </a:solidFill>
                <a:cs typeface="B Nazanin" pitchFamily="2" charset="-78"/>
              </a:rPr>
              <a:t>EOP</a:t>
            </a:r>
            <a:endParaRPr lang="fa-IR" sz="2400" dirty="0" smtClean="0">
              <a:cs typeface="B Nazanin" pitchFamily="2" charset="-78"/>
            </a:endParaRPr>
          </a:p>
          <a:p>
            <a:pPr algn="r">
              <a:buFont typeface="Wingdings 2" pitchFamily="18" charset="2"/>
              <a:buNone/>
              <a:defRPr/>
            </a:pPr>
            <a:r>
              <a:rPr lang="en-US" sz="2400" dirty="0" smtClean="0">
                <a:cs typeface="B Nazanin" pitchFamily="2" charset="-78"/>
              </a:rPr>
              <a:t>               </a:t>
            </a:r>
            <a:r>
              <a:rPr lang="fa-IR" sz="2400" dirty="0" smtClean="0">
                <a:cs typeface="B Nazanin" pitchFamily="2" charset="-78"/>
              </a:rPr>
              <a:t>برنامه ای جهت ارتقاء سطح آمادگی حوزه سلامت برای تامین پاسخ موثر به حوادث وبلایا</a:t>
            </a:r>
            <a:r>
              <a:rPr lang="en-US" sz="2400" dirty="0" smtClean="0">
                <a:cs typeface="B Nazanin" pitchFamily="2" charset="-78"/>
              </a:rPr>
              <a:t>     </a:t>
            </a:r>
            <a:endParaRPr lang="fa-IR" sz="2400" dirty="0" smtClean="0">
              <a:cs typeface="B Nazanin" pitchFamily="2" charset="-78"/>
            </a:endParaRPr>
          </a:p>
          <a:p>
            <a:pPr algn="r">
              <a:buFont typeface="Wingdings 2" pitchFamily="18" charset="2"/>
              <a:buNone/>
              <a:defRPr/>
            </a:pPr>
            <a:r>
              <a:rPr lang="fa-IR" sz="2400" dirty="0" smtClean="0">
                <a:cs typeface="B Nazanin" pitchFamily="2" charset="-78"/>
              </a:rPr>
              <a:t>برنامه های آمادگی:</a:t>
            </a:r>
          </a:p>
          <a:p>
            <a:pPr algn="r" rtl="1">
              <a:buFontTx/>
              <a:buChar char="-"/>
              <a:defRPr/>
            </a:pPr>
            <a:r>
              <a:rPr lang="fa-IR" sz="2400" dirty="0" smtClean="0">
                <a:cs typeface="B Nazanin" pitchFamily="2" charset="-78"/>
              </a:rPr>
              <a:t>با رویکرد تمام مخاطرات                   </a:t>
            </a:r>
          </a:p>
          <a:p>
            <a:pPr algn="r" rtl="1">
              <a:buFontTx/>
              <a:buChar char="-"/>
              <a:defRPr/>
            </a:pPr>
            <a:r>
              <a:rPr lang="fa-IR" sz="2400" dirty="0" smtClean="0">
                <a:cs typeface="B Nazanin" pitchFamily="2" charset="-78"/>
              </a:rPr>
              <a:t>مخاطرات خاص</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7890"/>
                                        </p:tgtEl>
                                        <p:attrNameLst>
                                          <p:attrName>style.visibility</p:attrName>
                                        </p:attrNameLst>
                                      </p:cBhvr>
                                      <p:to>
                                        <p:strVal val="visible"/>
                                      </p:to>
                                    </p:set>
                                    <p:animEffect transition="in" filter="fade">
                                      <p:cBhvr>
                                        <p:cTn id="7" dur="500">
                                          <p:stCondLst>
                                            <p:cond delay="0"/>
                                          </p:stCondLst>
                                        </p:cTn>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85750" y="142875"/>
            <a:ext cx="8229600" cy="1736725"/>
          </a:xfrm>
        </p:spPr>
        <p:txBody>
          <a:bodyPr/>
          <a:lstStyle/>
          <a:p>
            <a:pPr algn="ctr" rtl="1" eaLnBrk="1" hangingPunct="1">
              <a:defRPr/>
            </a:pPr>
            <a:r>
              <a:rPr lang="fa-IR" b="1" dirty="0" smtClean="0">
                <a:cs typeface="B Titr" pitchFamily="2" charset="-78"/>
              </a:rPr>
              <a:t>مواجهه با انبوه مصدومین</a:t>
            </a:r>
            <a:r>
              <a:rPr lang="en-US" sz="3200" dirty="0" smtClean="0">
                <a:cs typeface="B Titr" pitchFamily="2" charset="-78"/>
              </a:rPr>
              <a:t/>
            </a:r>
            <a:br>
              <a:rPr lang="en-US" sz="3200" dirty="0" smtClean="0">
                <a:cs typeface="B Titr" pitchFamily="2" charset="-78"/>
              </a:rPr>
            </a:br>
            <a:r>
              <a:rPr lang="en-US" sz="3200" dirty="0" smtClean="0">
                <a:cs typeface="B Titr" pitchFamily="2" charset="-78"/>
              </a:rPr>
              <a:t> </a:t>
            </a:r>
            <a:r>
              <a:rPr lang="en-US" sz="3200" dirty="0" smtClean="0">
                <a:cs typeface="B Nazanin" pitchFamily="2" charset="-78"/>
              </a:rPr>
              <a:t>Mass Casualty Incident (MCI)</a:t>
            </a:r>
          </a:p>
        </p:txBody>
      </p:sp>
      <p:sp>
        <p:nvSpPr>
          <p:cNvPr id="4099" name="Rectangle 3"/>
          <p:cNvSpPr>
            <a:spLocks noGrp="1" noChangeArrowheads="1"/>
          </p:cNvSpPr>
          <p:nvPr>
            <p:ph type="subTitle" idx="1"/>
          </p:nvPr>
        </p:nvSpPr>
        <p:spPr>
          <a:xfrm>
            <a:off x="642938" y="2214563"/>
            <a:ext cx="8001000" cy="4143375"/>
          </a:xfrm>
        </p:spPr>
        <p:txBody>
          <a:bodyPr/>
          <a:lstStyle/>
          <a:p>
            <a:pPr algn="ctr" eaLnBrk="1" hangingPunct="1">
              <a:lnSpc>
                <a:spcPct val="90000"/>
              </a:lnSpc>
              <a:defRPr/>
            </a:pPr>
            <a:r>
              <a:rPr lang="fa-IR" sz="6000" dirty="0" smtClean="0">
                <a:cs typeface="B Nazanin" pitchFamily="2" charset="-78"/>
              </a:rPr>
              <a:t>مجتبی لرنی</a:t>
            </a:r>
          </a:p>
          <a:p>
            <a:pPr algn="ctr">
              <a:defRPr/>
            </a:pPr>
            <a:r>
              <a:rPr lang="fa-IR" sz="3200" dirty="0" smtClean="0">
                <a:cs typeface="B Nazanin" pitchFamily="2" charset="-78"/>
              </a:rPr>
              <a:t>کارشناس هوشبری</a:t>
            </a:r>
          </a:p>
          <a:p>
            <a:pPr algn="ctr">
              <a:defRPr/>
            </a:pPr>
            <a:r>
              <a:rPr lang="fa-IR" sz="3200" dirty="0" smtClean="0">
                <a:cs typeface="B Nazanin" pitchFamily="2" charset="-78"/>
              </a:rPr>
              <a:t>   کارشناس عملیات امداد و نجات</a:t>
            </a:r>
          </a:p>
          <a:p>
            <a:pPr algn="ctr">
              <a:defRPr/>
            </a:pPr>
            <a:r>
              <a:rPr lang="fa-IR" sz="4000" dirty="0" smtClean="0">
                <a:cs typeface="B Nazanin" pitchFamily="2" charset="-78"/>
              </a:rPr>
              <a:t>    </a:t>
            </a:r>
            <a:r>
              <a:rPr lang="fa-IR" sz="3200" dirty="0" smtClean="0">
                <a:cs typeface="B Nazanin" pitchFamily="2" charset="-78"/>
              </a:rPr>
              <a:t>کارشناس ارشد مدیریت در سوانح طبیعی</a:t>
            </a:r>
          </a:p>
          <a:p>
            <a:pPr eaLnBrk="1" hangingPunct="1">
              <a:lnSpc>
                <a:spcPct val="90000"/>
              </a:lnSpc>
              <a:defRPr/>
            </a:pPr>
            <a:endParaRPr lang="fa-IR" sz="2800"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28625" y="1571625"/>
            <a:ext cx="8229600" cy="4708525"/>
          </a:xfrm>
        </p:spPr>
        <p:txBody>
          <a:bodyPr>
            <a:normAutofit lnSpcReduction="10000"/>
          </a:bodyPr>
          <a:lstStyle/>
          <a:p>
            <a:pPr algn="r" rtl="1">
              <a:buFont typeface="Wingdings 2" pitchFamily="18" charset="2"/>
              <a:buNone/>
              <a:defRPr/>
            </a:pPr>
            <a:r>
              <a:rPr lang="fa-IR" dirty="0" smtClean="0">
                <a:solidFill>
                  <a:srgbClr val="FFC000"/>
                </a:solidFill>
                <a:cs typeface="B Titr" pitchFamily="2" charset="-78"/>
              </a:rPr>
              <a:t>انواع تمرین / مانور:</a:t>
            </a:r>
          </a:p>
          <a:p>
            <a:pPr algn="r" rtl="1">
              <a:defRPr/>
            </a:pPr>
            <a:r>
              <a:rPr lang="fa-IR" dirty="0" smtClean="0">
                <a:cs typeface="B Nazanin" pitchFamily="2" charset="-78"/>
              </a:rPr>
              <a:t>1- سمینار توجیهی(</a:t>
            </a:r>
            <a:r>
              <a:rPr lang="en-US" dirty="0" smtClean="0">
                <a:cs typeface="B Nazanin" pitchFamily="2" charset="-78"/>
              </a:rPr>
              <a:t>Orientation</a:t>
            </a:r>
            <a:r>
              <a:rPr lang="fa-IR" dirty="0" smtClean="0">
                <a:cs typeface="B Nazanin" pitchFamily="2" charset="-78"/>
              </a:rPr>
              <a:t>)</a:t>
            </a:r>
          </a:p>
          <a:p>
            <a:pPr algn="r" rtl="1">
              <a:defRPr/>
            </a:pPr>
            <a:r>
              <a:rPr lang="fa-IR" dirty="0" smtClean="0">
                <a:cs typeface="B Nazanin" pitchFamily="2" charset="-78"/>
              </a:rPr>
              <a:t>2-تمرین محدود(</a:t>
            </a:r>
            <a:r>
              <a:rPr lang="en-US" dirty="0" smtClean="0">
                <a:cs typeface="B Nazanin" pitchFamily="2" charset="-78"/>
              </a:rPr>
              <a:t>Drill</a:t>
            </a:r>
            <a:r>
              <a:rPr lang="fa-IR" dirty="0" smtClean="0">
                <a:cs typeface="B Nazanin" pitchFamily="2" charset="-78"/>
              </a:rPr>
              <a:t>)</a:t>
            </a:r>
            <a:endParaRPr lang="en-US" dirty="0" smtClean="0">
              <a:cs typeface="B Nazanin" pitchFamily="2" charset="-78"/>
            </a:endParaRPr>
          </a:p>
          <a:p>
            <a:pPr algn="r" rtl="1">
              <a:defRPr/>
            </a:pPr>
            <a:r>
              <a:rPr lang="fa-IR" dirty="0" smtClean="0">
                <a:cs typeface="B Nazanin" pitchFamily="2" charset="-78"/>
              </a:rPr>
              <a:t>3- تمرین دورمیزی(</a:t>
            </a:r>
            <a:r>
              <a:rPr lang="en-US" dirty="0" smtClean="0">
                <a:cs typeface="B Nazanin" pitchFamily="2" charset="-78"/>
              </a:rPr>
              <a:t>Table Top Exercise</a:t>
            </a:r>
            <a:r>
              <a:rPr lang="fa-IR" dirty="0" smtClean="0">
                <a:cs typeface="B Nazanin" pitchFamily="2" charset="-78"/>
              </a:rPr>
              <a:t>)</a:t>
            </a:r>
          </a:p>
          <a:p>
            <a:pPr algn="r" rtl="1">
              <a:defRPr/>
            </a:pPr>
            <a:r>
              <a:rPr lang="fa-IR" dirty="0" smtClean="0">
                <a:cs typeface="B Nazanin" pitchFamily="2" charset="-78"/>
              </a:rPr>
              <a:t>4- تمرین عملکردی(</a:t>
            </a:r>
            <a:r>
              <a:rPr lang="en-US" dirty="0" smtClean="0">
                <a:cs typeface="B Nazanin" pitchFamily="2" charset="-78"/>
              </a:rPr>
              <a:t>Functional</a:t>
            </a:r>
            <a:r>
              <a:rPr lang="fa-IR" dirty="0" smtClean="0">
                <a:cs typeface="B Nazanin" pitchFamily="2" charset="-78"/>
              </a:rPr>
              <a:t>)</a:t>
            </a:r>
          </a:p>
          <a:p>
            <a:pPr algn="r" rtl="1">
              <a:defRPr/>
            </a:pPr>
            <a:r>
              <a:rPr lang="fa-IR" dirty="0" smtClean="0">
                <a:cs typeface="B Nazanin" pitchFamily="2" charset="-78"/>
              </a:rPr>
              <a:t>5- تمرین عملیاتی</a:t>
            </a:r>
            <a:r>
              <a:rPr lang="en-US" dirty="0" smtClean="0">
                <a:cs typeface="B Nazanin" pitchFamily="2" charset="-78"/>
              </a:rPr>
              <a:t> </a:t>
            </a:r>
            <a:r>
              <a:rPr lang="fa-IR" dirty="0" smtClean="0">
                <a:cs typeface="B Nazanin" pitchFamily="2" charset="-78"/>
              </a:rPr>
              <a:t>کامل(</a:t>
            </a:r>
            <a:r>
              <a:rPr lang="en-US" dirty="0" smtClean="0">
                <a:cs typeface="B Nazanin" pitchFamily="2" charset="-78"/>
              </a:rPr>
              <a:t>Full –Scale Exercise</a:t>
            </a:r>
            <a:r>
              <a:rPr lang="fa-IR" dirty="0" smtClean="0">
                <a:cs typeface="B Nazanin" pitchFamily="2" charset="-78"/>
              </a:rPr>
              <a:t>)</a:t>
            </a:r>
          </a:p>
          <a:p>
            <a:pPr algn="r" rtl="1">
              <a:buFont typeface="Wingdings 2" pitchFamily="18" charset="2"/>
              <a:buNone/>
              <a:defRPr/>
            </a:pPr>
            <a:r>
              <a:rPr lang="fa-IR" dirty="0" smtClean="0">
                <a:cs typeface="B Nazanin" pitchFamily="2" charset="-78"/>
              </a:rPr>
              <a:t>نکات مهم:</a:t>
            </a:r>
            <a:r>
              <a:rPr lang="fa-IR" b="1" u="sng" dirty="0" smtClean="0">
                <a:cs typeface="B Nazanin" pitchFamily="2" charset="-78"/>
              </a:rPr>
              <a:t>هدف ارتقاء سطح آگاهی و آمادگی پرسنل</a:t>
            </a:r>
          </a:p>
          <a:p>
            <a:pPr algn="r" rtl="1">
              <a:buFont typeface="Wingdings 2" pitchFamily="18" charset="2"/>
              <a:buNone/>
              <a:defRPr/>
            </a:pPr>
            <a:r>
              <a:rPr lang="fa-IR" dirty="0" smtClean="0">
                <a:cs typeface="B Nazanin" pitchFamily="2" charset="-78"/>
              </a:rPr>
              <a:t>تمرین ها وآموزش های مرتبط با بحران ها بیشترین تاثیر را در آمادگی و پاسخ دارند</a:t>
            </a:r>
          </a:p>
          <a:p>
            <a:pPr algn="r" rtl="1">
              <a:buFont typeface="Wingdings 2" pitchFamily="18" charset="2"/>
              <a:buNone/>
              <a:defRPr/>
            </a:pPr>
            <a:r>
              <a:rPr lang="fa-IR" dirty="0" smtClean="0">
                <a:cs typeface="B Nazanin" pitchFamily="2" charset="-78"/>
              </a:rPr>
              <a:t>پاسخ مناسب به </a:t>
            </a:r>
            <a:r>
              <a:rPr lang="en-US" dirty="0" smtClean="0">
                <a:cs typeface="B Nazanin" pitchFamily="2" charset="-78"/>
              </a:rPr>
              <a:t>DISASTER</a:t>
            </a:r>
            <a:r>
              <a:rPr lang="fa-IR" dirty="0" smtClean="0">
                <a:cs typeface="B Nazanin" pitchFamily="2" charset="-78"/>
              </a:rPr>
              <a:t>(فاجعه/مصیبت/بلا) به </a:t>
            </a:r>
            <a:r>
              <a:rPr lang="fa-IR" u="sng" dirty="0" smtClean="0">
                <a:cs typeface="B Nazanin" pitchFamily="2" charset="-78"/>
              </a:rPr>
              <a:t>آموزش وتمرینهای مستمر</a:t>
            </a:r>
            <a:r>
              <a:rPr lang="fa-IR" dirty="0" smtClean="0">
                <a:cs typeface="B Nazanin" pitchFamily="2" charset="-78"/>
              </a:rPr>
              <a:t> بیشترین وابستگی را دارد</a:t>
            </a:r>
          </a:p>
          <a:p>
            <a:pPr algn="r" rtl="1">
              <a:buFont typeface="Wingdings 2" pitchFamily="18" charset="2"/>
              <a:buNone/>
              <a:defRPr/>
            </a:pPr>
            <a:endParaRPr lang="en-US" dirty="0" smtClean="0"/>
          </a:p>
        </p:txBody>
      </p:sp>
      <p:sp>
        <p:nvSpPr>
          <p:cNvPr id="2" name="Title 1"/>
          <p:cNvSpPr>
            <a:spLocks noGrp="1"/>
          </p:cNvSpPr>
          <p:nvPr>
            <p:ph type="title"/>
          </p:nvPr>
        </p:nvSpPr>
        <p:spPr>
          <a:xfrm>
            <a:off x="428625" y="0"/>
            <a:ext cx="8229600" cy="1143000"/>
          </a:xfrm>
        </p:spPr>
        <p:txBody>
          <a:bodyPr>
            <a:normAutofit/>
          </a:bodyPr>
          <a:lstStyle/>
          <a:p>
            <a:pPr algn="ctr">
              <a:defRPr/>
            </a:pPr>
            <a:r>
              <a:rPr lang="fa-IR" sz="4400" b="0" dirty="0" smtClean="0">
                <a:solidFill>
                  <a:srgbClr val="FFFF00"/>
                </a:solidFill>
                <a:effectLst/>
                <a:cs typeface="B Titr" pitchFamily="2" charset="-78"/>
              </a:rPr>
              <a:t>برگزاری تمرین و مانور</a:t>
            </a:r>
            <a:endParaRPr lang="en-US" sz="4400" b="0" dirty="0">
              <a:solidFill>
                <a:srgbClr val="FFFF00"/>
              </a:solidFill>
              <a:effectLst/>
              <a:cs typeface="B Titr" pitchFamily="2" charset="-78"/>
            </a:endParaRPr>
          </a:p>
        </p:txBody>
      </p:sp>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857224" y="642918"/>
            <a:ext cx="7772400" cy="5000625"/>
          </a:xfrm>
        </p:spPr>
        <p:txBody>
          <a:bodyPr>
            <a:noAutofit/>
          </a:bodyPr>
          <a:lstStyle/>
          <a:p>
            <a:pPr algn="ctr">
              <a:lnSpc>
                <a:spcPct val="150000"/>
              </a:lnSpc>
              <a:buFontTx/>
              <a:buNone/>
              <a:defRPr/>
            </a:pPr>
            <a:endParaRPr lang="fa-IR" sz="2800" dirty="0" smtClean="0">
              <a:cs typeface="B Nazanin" pitchFamily="2" charset="-78"/>
            </a:endParaRPr>
          </a:p>
          <a:p>
            <a:pPr algn="ctr">
              <a:lnSpc>
                <a:spcPct val="150000"/>
              </a:lnSpc>
              <a:buFontTx/>
              <a:buNone/>
              <a:defRPr/>
            </a:pPr>
            <a:r>
              <a:rPr lang="fa-IR" sz="2800" dirty="0" smtClean="0">
                <a:cs typeface="B Nazanin" pitchFamily="2" charset="-78"/>
              </a:rPr>
              <a:t>کد احیاء قلبی ریوی (99)</a:t>
            </a:r>
          </a:p>
          <a:p>
            <a:pPr algn="ctr">
              <a:lnSpc>
                <a:spcPct val="150000"/>
              </a:lnSpc>
              <a:buFont typeface="Wingdings 2" pitchFamily="18" charset="2"/>
              <a:buNone/>
              <a:defRPr/>
            </a:pPr>
            <a:r>
              <a:rPr lang="fa-IR" sz="2800" dirty="0" smtClean="0">
                <a:cs typeface="B Nazanin" pitchFamily="2" charset="-78"/>
              </a:rPr>
              <a:t>کد بحران(111)</a:t>
            </a:r>
          </a:p>
          <a:p>
            <a:pPr algn="ctr">
              <a:lnSpc>
                <a:spcPct val="150000"/>
              </a:lnSpc>
              <a:buFontTx/>
              <a:buNone/>
              <a:defRPr/>
            </a:pPr>
            <a:r>
              <a:rPr lang="fa-IR" sz="2800" dirty="0" smtClean="0">
                <a:cs typeface="B Nazanin" pitchFamily="2" charset="-78"/>
              </a:rPr>
              <a:t>کد تخلیه(100)</a:t>
            </a:r>
          </a:p>
          <a:p>
            <a:pPr algn="ctr">
              <a:lnSpc>
                <a:spcPct val="150000"/>
              </a:lnSpc>
              <a:buFontTx/>
              <a:buNone/>
              <a:defRPr/>
            </a:pPr>
            <a:r>
              <a:rPr lang="fa-IR" sz="2800" dirty="0" smtClean="0">
                <a:cs typeface="B Nazanin" pitchFamily="2" charset="-78"/>
              </a:rPr>
              <a:t>کد آتش نشانی(125)</a:t>
            </a:r>
          </a:p>
          <a:p>
            <a:pPr algn="ctr">
              <a:lnSpc>
                <a:spcPct val="150000"/>
              </a:lnSpc>
              <a:buFont typeface="Wingdings 2" pitchFamily="18" charset="2"/>
              <a:buNone/>
              <a:defRPr/>
            </a:pPr>
            <a:r>
              <a:rPr lang="fa-IR" sz="2800" dirty="0" smtClean="0">
                <a:cs typeface="B Nazanin" pitchFamily="2" charset="-78"/>
              </a:rPr>
              <a:t>کد اورژانس حاد قلبی (247)</a:t>
            </a:r>
          </a:p>
          <a:p>
            <a:pPr algn="ctr">
              <a:lnSpc>
                <a:spcPct val="150000"/>
              </a:lnSpc>
              <a:buFont typeface="Wingdings 2" pitchFamily="18" charset="2"/>
              <a:buNone/>
              <a:defRPr/>
            </a:pPr>
            <a:r>
              <a:rPr lang="fa-IR" sz="2800" dirty="0" smtClean="0">
                <a:cs typeface="B Nazanin" pitchFamily="2" charset="-78"/>
              </a:rPr>
              <a:t>کدتجمعات انبوه (450)</a:t>
            </a:r>
          </a:p>
          <a:p>
            <a:pPr algn="ctr">
              <a:lnSpc>
                <a:spcPct val="150000"/>
              </a:lnSpc>
              <a:buFont typeface="Wingdings 2" pitchFamily="18" charset="2"/>
              <a:buNone/>
              <a:defRPr/>
            </a:pPr>
            <a:r>
              <a:rPr lang="fa-IR" sz="2800" dirty="0" smtClean="0">
                <a:cs typeface="B Nazanin" pitchFamily="2" charset="-78"/>
              </a:rPr>
              <a:t>کد اورژانس حاد مغزی(724)</a:t>
            </a:r>
          </a:p>
          <a:p>
            <a:pPr algn="ctr">
              <a:lnSpc>
                <a:spcPct val="150000"/>
              </a:lnSpc>
              <a:buFont typeface="Wingdings 2" pitchFamily="18" charset="2"/>
              <a:buNone/>
              <a:defRPr/>
            </a:pPr>
            <a:r>
              <a:rPr lang="fa-IR" sz="2800" dirty="0" smtClean="0">
                <a:cs typeface="B Nazanin" pitchFamily="2" charset="-78"/>
              </a:rPr>
              <a:t>و ...</a:t>
            </a:r>
            <a:endParaRPr lang="en-US" sz="2800" dirty="0" smtClean="0">
              <a:cs typeface="B Nazanin" pitchFamily="2" charset="-78"/>
            </a:endParaRPr>
          </a:p>
        </p:txBody>
      </p:sp>
      <p:sp>
        <p:nvSpPr>
          <p:cNvPr id="2" name="Title 1"/>
          <p:cNvSpPr>
            <a:spLocks noGrp="1"/>
          </p:cNvSpPr>
          <p:nvPr>
            <p:ph type="title"/>
          </p:nvPr>
        </p:nvSpPr>
        <p:spPr/>
        <p:txBody>
          <a:bodyPr>
            <a:normAutofit/>
          </a:bodyPr>
          <a:lstStyle/>
          <a:p>
            <a:pPr algn="ctr">
              <a:defRPr/>
            </a:pPr>
            <a:r>
              <a:rPr lang="fa-IR" sz="4400" b="0" dirty="0" smtClean="0">
                <a:solidFill>
                  <a:srgbClr val="FFFF00"/>
                </a:solidFill>
                <a:effectLst/>
                <a:cs typeface="B Titr" pitchFamily="2" charset="-78"/>
              </a:rPr>
              <a:t>کدهای اضطراری</a:t>
            </a:r>
            <a:endParaRPr lang="en-US" sz="4400" b="0" dirty="0">
              <a:solidFill>
                <a:srgbClr val="FFFF00"/>
              </a:solidFill>
              <a:effectLst/>
              <a:cs typeface="B Titr" pitchFamily="2" charset="-78"/>
            </a:endParaRPr>
          </a:p>
        </p:txBody>
      </p:sp>
    </p:spTree>
  </p:cSld>
  <p:clrMapOvr>
    <a:masterClrMapping/>
  </p:clrMapOvr>
  <p:transition spd="slow">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fa-IR" sz="4900" b="0" dirty="0" smtClean="0">
                <a:solidFill>
                  <a:srgbClr val="FFFF00"/>
                </a:solidFill>
                <a:effectLst/>
                <a:cs typeface="B Titr" pitchFamily="2" charset="-78"/>
              </a:rPr>
              <a:t>کد</a:t>
            </a:r>
            <a:r>
              <a:rPr lang="fa-IR" sz="7200" dirty="0" smtClean="0">
                <a:solidFill>
                  <a:srgbClr val="FFFF00"/>
                </a:solidFill>
                <a:cs typeface="B Titr" pitchFamily="2" charset="-78"/>
              </a:rPr>
              <a:t> 450</a:t>
            </a:r>
            <a:endParaRPr lang="en-US" sz="7200" dirty="0">
              <a:solidFill>
                <a:srgbClr val="FFFF00"/>
              </a:solidFill>
              <a:cs typeface="B Titr" pitchFamily="2" charset="-78"/>
            </a:endParaRPr>
          </a:p>
        </p:txBody>
      </p:sp>
      <p:sp>
        <p:nvSpPr>
          <p:cNvPr id="40963" name="Content Placeholder 2"/>
          <p:cNvSpPr>
            <a:spLocks noGrp="1"/>
          </p:cNvSpPr>
          <p:nvPr>
            <p:ph idx="1"/>
          </p:nvPr>
        </p:nvSpPr>
        <p:spPr/>
        <p:txBody>
          <a:bodyPr>
            <a:noAutofit/>
          </a:bodyPr>
          <a:lstStyle/>
          <a:p>
            <a:pPr algn="ctr">
              <a:buFontTx/>
              <a:buNone/>
            </a:pPr>
            <a:r>
              <a:rPr lang="fa-IR" sz="2800" dirty="0" smtClean="0">
                <a:cs typeface="B Nazanin" pitchFamily="2" charset="-78"/>
              </a:rPr>
              <a:t>دستورالعمل آمادگی و پاسخ بخش سلامت در تجمعات انبوه</a:t>
            </a:r>
          </a:p>
          <a:p>
            <a:pPr algn="ctr">
              <a:buFontTx/>
              <a:buNone/>
            </a:pPr>
            <a:r>
              <a:rPr lang="fa-IR" sz="2800" dirty="0" smtClean="0">
                <a:cs typeface="B Nazanin" pitchFamily="2" charset="-78"/>
              </a:rPr>
              <a:t>اداره کل امور حوادث و بلایا</a:t>
            </a:r>
          </a:p>
          <a:p>
            <a:pPr algn="ctr">
              <a:buFontTx/>
              <a:buNone/>
            </a:pPr>
            <a:r>
              <a:rPr lang="fa-IR" sz="2800" dirty="0" smtClean="0">
                <a:cs typeface="B Nazanin" pitchFamily="2" charset="-78"/>
              </a:rPr>
              <a:t>این دستورالعمل در 6 حوزه ذیل تدوین گردیده است</a:t>
            </a:r>
          </a:p>
          <a:p>
            <a:pPr algn="ctr">
              <a:buFontTx/>
              <a:buNone/>
            </a:pPr>
            <a:r>
              <a:rPr lang="fa-IR" sz="2800" dirty="0" smtClean="0">
                <a:cs typeface="B Nazanin" pitchFamily="2" charset="-78"/>
              </a:rPr>
              <a:t>1-  حوزه پیش بیمارستانی</a:t>
            </a:r>
          </a:p>
          <a:p>
            <a:pPr algn="ctr">
              <a:buFontTx/>
              <a:buNone/>
            </a:pPr>
            <a:r>
              <a:rPr lang="fa-IR" sz="2800" dirty="0" smtClean="0">
                <a:cs typeface="B Nazanin" pitchFamily="2" charset="-78"/>
              </a:rPr>
              <a:t>2- حوزه بهداشت</a:t>
            </a:r>
          </a:p>
          <a:p>
            <a:pPr algn="ctr">
              <a:buFontTx/>
              <a:buNone/>
            </a:pPr>
            <a:r>
              <a:rPr lang="fa-IR" sz="2800" dirty="0" smtClean="0">
                <a:cs typeface="B Nazanin" pitchFamily="2" charset="-78"/>
              </a:rPr>
              <a:t>3- حوزه درمان</a:t>
            </a:r>
          </a:p>
          <a:p>
            <a:pPr algn="ctr">
              <a:buFontTx/>
              <a:buNone/>
            </a:pPr>
            <a:r>
              <a:rPr lang="fa-IR" sz="2800" dirty="0" smtClean="0">
                <a:cs typeface="B Nazanin" pitchFamily="2" charset="-78"/>
              </a:rPr>
              <a:t>4- حوزه غذا و دارو</a:t>
            </a:r>
          </a:p>
          <a:p>
            <a:pPr algn="ctr">
              <a:buFontTx/>
              <a:buNone/>
            </a:pPr>
            <a:r>
              <a:rPr lang="fa-IR" sz="2800" dirty="0" smtClean="0">
                <a:cs typeface="B Nazanin" pitchFamily="2" charset="-78"/>
              </a:rPr>
              <a:t>5- حوزه انتقال خون</a:t>
            </a:r>
          </a:p>
          <a:p>
            <a:pPr algn="ctr">
              <a:buFontTx/>
              <a:buNone/>
            </a:pPr>
            <a:r>
              <a:rPr lang="fa-IR" sz="2800" dirty="0" smtClean="0">
                <a:cs typeface="B Nazanin" pitchFamily="2" charset="-78"/>
              </a:rPr>
              <a:t>6- حوزه مدیریت و منابع</a:t>
            </a:r>
          </a:p>
          <a:p>
            <a:pPr algn="ctr">
              <a:buFontTx/>
              <a:buNone/>
            </a:pPr>
            <a:r>
              <a:rPr lang="fa-IR" sz="2800" dirty="0" smtClean="0">
                <a:cs typeface="B Nazanin" pitchFamily="2" charset="-78"/>
              </a:rPr>
              <a:t>که در این جلسه به </a:t>
            </a:r>
            <a:r>
              <a:rPr lang="fa-IR" sz="2800" b="1" dirty="0" smtClean="0">
                <a:solidFill>
                  <a:srgbClr val="FFC000"/>
                </a:solidFill>
                <a:cs typeface="B Nazanin" pitchFamily="2" charset="-78"/>
              </a:rPr>
              <a:t>حوزه درمان </a:t>
            </a:r>
            <a:r>
              <a:rPr lang="fa-IR" sz="2800" dirty="0" smtClean="0">
                <a:cs typeface="B Nazanin" pitchFamily="2" charset="-78"/>
              </a:rPr>
              <a:t>پرداخته می شود</a:t>
            </a: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fa-IR" sz="4400" b="0" dirty="0" smtClean="0">
                <a:solidFill>
                  <a:srgbClr val="FFFF00"/>
                </a:solidFill>
                <a:effectLst/>
                <a:cs typeface="B Titr" pitchFamily="2" charset="-78"/>
              </a:rPr>
              <a:t>تجمعات انبوه</a:t>
            </a:r>
            <a:endParaRPr lang="en-US" sz="4400" b="0" dirty="0">
              <a:solidFill>
                <a:srgbClr val="FFFF00"/>
              </a:solidFill>
              <a:effectLst/>
              <a:cs typeface="B Titr" pitchFamily="2" charset="-78"/>
            </a:endParaRPr>
          </a:p>
        </p:txBody>
      </p:sp>
      <p:pic>
        <p:nvPicPr>
          <p:cNvPr id="41987" name="Picture 2"/>
          <p:cNvPicPr>
            <a:picLocks noGrp="1" noChangeAspect="1" noChangeArrowheads="1"/>
          </p:cNvPicPr>
          <p:nvPr>
            <p:ph idx="1"/>
          </p:nvPr>
        </p:nvPicPr>
        <p:blipFill>
          <a:blip r:embed="rId2"/>
          <a:srcRect/>
          <a:stretch>
            <a:fillRect/>
          </a:stretch>
        </p:blipFill>
        <p:spPr>
          <a:xfrm>
            <a:off x="576263" y="1600200"/>
            <a:ext cx="7991475" cy="44958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b="0" dirty="0" smtClean="0">
                <a:solidFill>
                  <a:srgbClr val="FFFF00"/>
                </a:solidFill>
                <a:effectLst/>
                <a:cs typeface="B Titr" pitchFamily="2" charset="-78"/>
              </a:rPr>
              <a:t>تعریف تجمعات انبوه</a:t>
            </a:r>
            <a:endParaRPr lang="en-US" b="0" dirty="0">
              <a:solidFill>
                <a:srgbClr val="FFFF00"/>
              </a:solidFill>
              <a:effectLst/>
              <a:cs typeface="B Titr" pitchFamily="2" charset="-78"/>
            </a:endParaRPr>
          </a:p>
        </p:txBody>
      </p:sp>
      <p:sp>
        <p:nvSpPr>
          <p:cNvPr id="43011" name="Content Placeholder 2"/>
          <p:cNvSpPr>
            <a:spLocks noGrp="1"/>
          </p:cNvSpPr>
          <p:nvPr>
            <p:ph idx="1"/>
          </p:nvPr>
        </p:nvSpPr>
        <p:spPr>
          <a:xfrm>
            <a:off x="0" y="1976437"/>
            <a:ext cx="9144000" cy="4881563"/>
          </a:xfrm>
        </p:spPr>
        <p:txBody>
          <a:bodyPr/>
          <a:lstStyle/>
          <a:p>
            <a:pPr algn="just" rtl="1">
              <a:buFontTx/>
              <a:buNone/>
            </a:pPr>
            <a:r>
              <a:rPr lang="fa-IR" sz="2800" dirty="0" smtClean="0">
                <a:cs typeface="B Nazanin" pitchFamily="2" charset="-78"/>
              </a:rPr>
              <a:t>سازمان بهداشت جهانی تجمعات انبوه و یا گردهمایی های گسترده را تجمع سازمان یافته یا غیر مترقبه تعداد مشخصی از افراد در مکانی خاص، برای هدف و منظوری خاص در یک دوره زمانی معین تعریف می کند. بطوری که برای ارائه خدمات و پاسخگویی، نیازمند تلاش بیشتر و انجام اقدامات مضاعف می شوند.</a:t>
            </a:r>
          </a:p>
          <a:p>
            <a:pPr algn="just" rtl="1">
              <a:buFontTx/>
              <a:buNone/>
            </a:pPr>
            <a:endParaRPr lang="fa-IR" sz="2800" dirty="0" smtClean="0">
              <a:cs typeface="B Nazanin" pitchFamily="2" charset="-78"/>
            </a:endParaRPr>
          </a:p>
          <a:p>
            <a:pPr algn="just" rtl="1">
              <a:buFontTx/>
              <a:buNone/>
            </a:pPr>
            <a:r>
              <a:rPr lang="fa-IR" sz="2800" dirty="0" smtClean="0">
                <a:cs typeface="B Nazanin" pitchFamily="2" charset="-78"/>
              </a:rPr>
              <a:t>تجمعات انبوه می تواند در قالب برگزاری </a:t>
            </a:r>
            <a:r>
              <a:rPr lang="fa-IR" sz="2800" b="1" u="sng" dirty="0" smtClean="0">
                <a:cs typeface="B Nazanin" pitchFamily="2" charset="-78"/>
              </a:rPr>
              <a:t>مراسم مذهبی، فرهنگی و ورزشی </a:t>
            </a:r>
            <a:r>
              <a:rPr lang="fa-IR" sz="2800" dirty="0" smtClean="0">
                <a:cs typeface="B Nazanin" pitchFamily="2" charset="-78"/>
              </a:rPr>
              <a:t>باشد که در این دستورالعمل تجمعات انبوه در قالب مراسم مذهبی (مانند راهپیمایی اربعین، مراسم حج، راهیان نور و...) مدنظر می باشد.</a:t>
            </a:r>
          </a:p>
          <a:p>
            <a:pPr algn="just" rtl="1">
              <a:buFontTx/>
              <a:buNone/>
            </a:pP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fa-IR" sz="4400" b="0" dirty="0" smtClean="0">
                <a:solidFill>
                  <a:srgbClr val="FFFF00"/>
                </a:solidFill>
                <a:effectLst/>
                <a:cs typeface="B Titr" pitchFamily="2" charset="-78"/>
              </a:rPr>
              <a:t>تعریف ازدحام جمعیت</a:t>
            </a:r>
            <a:endParaRPr lang="en-US" sz="4400" b="0" dirty="0">
              <a:solidFill>
                <a:srgbClr val="FFFF00"/>
              </a:solidFill>
              <a:effectLst/>
              <a:cs typeface="B Titr" pitchFamily="2" charset="-78"/>
            </a:endParaRPr>
          </a:p>
        </p:txBody>
      </p:sp>
      <p:sp>
        <p:nvSpPr>
          <p:cNvPr id="44035" name="Content Placeholder 2"/>
          <p:cNvSpPr>
            <a:spLocks noGrp="1"/>
          </p:cNvSpPr>
          <p:nvPr>
            <p:ph idx="1"/>
          </p:nvPr>
        </p:nvSpPr>
        <p:spPr>
          <a:xfrm>
            <a:off x="0" y="2362200"/>
            <a:ext cx="8686800" cy="4495800"/>
          </a:xfrm>
        </p:spPr>
        <p:txBody>
          <a:bodyPr/>
          <a:lstStyle/>
          <a:p>
            <a:pPr algn="just" rtl="1">
              <a:buFontTx/>
              <a:buNone/>
            </a:pPr>
            <a:r>
              <a:rPr lang="fa-IR" sz="2800" dirty="0" smtClean="0">
                <a:cs typeface="B Nazanin" pitchFamily="2" charset="-78"/>
              </a:rPr>
              <a:t>از واژه هایی است که در برخی منابع به عنوان سطح دیگری از تجمعات انبوه شناخته می شود که عمدتا توام با جا به جایی و حرکت جمعیت می باشد</a:t>
            </a: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fa-IR" b="0" dirty="0" smtClean="0">
                <a:solidFill>
                  <a:srgbClr val="FFFF00"/>
                </a:solidFill>
                <a:effectLst/>
                <a:cs typeface="B Titr" pitchFamily="2" charset="-78"/>
              </a:rPr>
              <a:t>حادثه منا 2مهر1394 (24 سپتامبر2015)</a:t>
            </a:r>
            <a:endParaRPr lang="en-US" b="0" dirty="0">
              <a:solidFill>
                <a:srgbClr val="FFFF00"/>
              </a:solidFill>
              <a:effectLst/>
              <a:cs typeface="B Titr" pitchFamily="2" charset="-78"/>
            </a:endParaRPr>
          </a:p>
        </p:txBody>
      </p:sp>
      <p:pic>
        <p:nvPicPr>
          <p:cNvPr id="45059" name="Picture 2"/>
          <p:cNvPicPr>
            <a:picLocks noGrp="1" noChangeAspect="1" noChangeArrowheads="1"/>
          </p:cNvPicPr>
          <p:nvPr>
            <p:ph idx="1"/>
          </p:nvPr>
        </p:nvPicPr>
        <p:blipFill>
          <a:blip r:embed="rId2"/>
          <a:srcRect/>
          <a:stretch>
            <a:fillRect/>
          </a:stretch>
        </p:blipFill>
        <p:spPr>
          <a:xfrm>
            <a:off x="1343025" y="1600200"/>
            <a:ext cx="6457950" cy="44958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fa-IR" sz="4400" b="0" dirty="0" smtClean="0">
                <a:solidFill>
                  <a:srgbClr val="FFFF00"/>
                </a:solidFill>
                <a:effectLst/>
                <a:cs typeface="B Titr" pitchFamily="2" charset="-78"/>
              </a:rPr>
              <a:t>دستور العمل در حوزه درمان</a:t>
            </a:r>
            <a:endParaRPr lang="en-US" sz="4400" b="0" dirty="0">
              <a:solidFill>
                <a:srgbClr val="FFFF00"/>
              </a:solidFill>
              <a:effectLst/>
              <a:cs typeface="B Titr" pitchFamily="2" charset="-78"/>
            </a:endParaRPr>
          </a:p>
        </p:txBody>
      </p:sp>
      <p:sp>
        <p:nvSpPr>
          <p:cNvPr id="47107" name="Content Placeholder 2"/>
          <p:cNvSpPr>
            <a:spLocks noGrp="1"/>
          </p:cNvSpPr>
          <p:nvPr>
            <p:ph idx="1"/>
          </p:nvPr>
        </p:nvSpPr>
        <p:spPr>
          <a:xfrm>
            <a:off x="0" y="1214438"/>
            <a:ext cx="9144000" cy="5643562"/>
          </a:xfrm>
        </p:spPr>
        <p:txBody>
          <a:bodyPr>
            <a:normAutofit lnSpcReduction="10000"/>
          </a:bodyPr>
          <a:lstStyle/>
          <a:p>
            <a:pPr algn="r">
              <a:buFontTx/>
              <a:buNone/>
            </a:pPr>
            <a:r>
              <a:rPr lang="fa-IR" sz="2800" smtClean="0">
                <a:cs typeface="B Nazanin" pitchFamily="2" charset="-78"/>
              </a:rPr>
              <a:t>1- </a:t>
            </a:r>
            <a:r>
              <a:rPr lang="fa-IR" sz="2800" b="1" smtClean="0">
                <a:cs typeface="B Nazanin" pitchFamily="2" charset="-78"/>
              </a:rPr>
              <a:t>فعال سازی </a:t>
            </a:r>
            <a:r>
              <a:rPr lang="fa-IR" sz="2800" smtClean="0">
                <a:cs typeface="B Nazanin" pitchFamily="2" charset="-78"/>
              </a:rPr>
              <a:t>با توجه به دستورالعمل سطح بندی و حضور فرمانده و مدیران مبتنی بر سطح حادثه</a:t>
            </a:r>
          </a:p>
          <a:p>
            <a:pPr algn="r">
              <a:buFontTx/>
              <a:buNone/>
            </a:pPr>
            <a:r>
              <a:rPr lang="fa-IR" sz="2800" smtClean="0">
                <a:cs typeface="B Nazanin" pitchFamily="2" charset="-78"/>
              </a:rPr>
              <a:t>2- </a:t>
            </a:r>
            <a:r>
              <a:rPr lang="fa-IR" sz="2800" b="1" smtClean="0">
                <a:cs typeface="B Nazanin" pitchFamily="2" charset="-78"/>
              </a:rPr>
              <a:t>ارتباط مداوم مدیران اجرایی بیمارستان </a:t>
            </a:r>
            <a:r>
              <a:rPr lang="fa-IR" sz="2800" smtClean="0">
                <a:cs typeface="B Nazanin" pitchFamily="2" charset="-78"/>
              </a:rPr>
              <a:t>ها با تیم مدیریتی مستقر در مرکز هدایت عملیات و مرکز مدیریت شبکه و ارسال آمار و اطلاعات و گزارشات سریع و به موقع هرگونه آسیب با استفاده از ابزارهای ارتباطی مناسب</a:t>
            </a:r>
          </a:p>
          <a:p>
            <a:pPr algn="r">
              <a:buFontTx/>
              <a:buNone/>
            </a:pPr>
            <a:r>
              <a:rPr lang="fa-IR" sz="2800" smtClean="0">
                <a:cs typeface="B Nazanin" pitchFamily="2" charset="-78"/>
              </a:rPr>
              <a:t>3- </a:t>
            </a:r>
            <a:r>
              <a:rPr lang="fa-IR" sz="2800" b="1" smtClean="0">
                <a:solidFill>
                  <a:srgbClr val="FFC000"/>
                </a:solidFill>
                <a:cs typeface="B Nazanin" pitchFamily="2" charset="-78"/>
              </a:rPr>
              <a:t>اعلام آماده باش پرسنل درمانی </a:t>
            </a:r>
            <a:r>
              <a:rPr lang="fa-IR" sz="2800" smtClean="0">
                <a:cs typeface="B Nazanin" pitchFamily="2" charset="-78"/>
              </a:rPr>
              <a:t>در بیماستان های هدف و مناطق مرزی</a:t>
            </a:r>
          </a:p>
          <a:p>
            <a:pPr algn="r">
              <a:buFontTx/>
              <a:buNone/>
            </a:pPr>
            <a:r>
              <a:rPr lang="fa-IR" sz="2800" smtClean="0">
                <a:cs typeface="B Nazanin" pitchFamily="2" charset="-78"/>
              </a:rPr>
              <a:t>4- </a:t>
            </a:r>
            <a:r>
              <a:rPr lang="fa-IR" sz="2800" b="1" smtClean="0">
                <a:cs typeface="B Nazanin" pitchFamily="2" charset="-78"/>
              </a:rPr>
              <a:t>استقرار </a:t>
            </a:r>
            <a:r>
              <a:rPr lang="fa-IR" sz="2800" smtClean="0">
                <a:cs typeface="B Nazanin" pitchFamily="2" charset="-78"/>
              </a:rPr>
              <a:t>سوپروایزر بیمارستان، متخصص طی اورژانس و یا متخصص مقیم و همچنین 10 درصد از پرسنل پرستاری بیمارستان در </a:t>
            </a:r>
            <a:r>
              <a:rPr lang="fa-IR" sz="2800" b="1" smtClean="0">
                <a:cs typeface="B Nazanin" pitchFamily="2" charset="-78"/>
              </a:rPr>
              <a:t>بخش اورژانس </a:t>
            </a:r>
            <a:r>
              <a:rPr lang="fa-IR" sz="2800" smtClean="0">
                <a:cs typeface="B Nazanin" pitchFamily="2" charset="-78"/>
              </a:rPr>
              <a:t>در حین برگزاری مراسم </a:t>
            </a:r>
          </a:p>
          <a:p>
            <a:pPr algn="r" rtl="1">
              <a:buFontTx/>
              <a:buNone/>
            </a:pPr>
            <a:r>
              <a:rPr lang="fa-IR" sz="2800" smtClean="0">
                <a:cs typeface="B Nazanin" pitchFamily="2" charset="-78"/>
              </a:rPr>
              <a:t>5- </a:t>
            </a:r>
            <a:r>
              <a:rPr lang="fa-IR" sz="2800" b="1" smtClean="0">
                <a:cs typeface="B Nazanin" pitchFamily="2" charset="-78"/>
              </a:rPr>
              <a:t>اعزام و استقرار بیمارستان های سیار </a:t>
            </a:r>
            <a:r>
              <a:rPr lang="fa-IR" sz="2800" smtClean="0">
                <a:cs typeface="B Nazanin" pitchFamily="2" charset="-78"/>
              </a:rPr>
              <a:t>جهت افزایش ظرفیت تخت و ارائه خدمات درمانی در استان های هدف با همکاری سایر دستگاه ها خصوصا نیروهای مسلح و هلال احمر در استان های هدف و معرفی مراکز فوق به</a:t>
            </a:r>
            <a:r>
              <a:rPr lang="en-US" sz="2800" smtClean="0">
                <a:cs typeface="B Nazanin" pitchFamily="2" charset="-78"/>
              </a:rPr>
              <a:t> EOC</a:t>
            </a:r>
            <a:r>
              <a:rPr lang="fa-IR" sz="2800" smtClean="0">
                <a:cs typeface="B Nazanin" pitchFamily="2" charset="-78"/>
              </a:rPr>
              <a:t> وزارت   </a:t>
            </a:r>
            <a:endParaRPr lang="en-US" sz="2800" smtClean="0">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143000"/>
          </a:xfrm>
        </p:spPr>
        <p:txBody>
          <a:bodyPr>
            <a:normAutofit/>
          </a:bodyPr>
          <a:lstStyle/>
          <a:p>
            <a:pPr algn="ctr">
              <a:defRPr/>
            </a:pPr>
            <a:r>
              <a:rPr lang="fa-IR" sz="4400" b="0" dirty="0" smtClean="0">
                <a:solidFill>
                  <a:srgbClr val="FFFF00"/>
                </a:solidFill>
                <a:effectLst/>
                <a:cs typeface="B Titr" pitchFamily="2" charset="-78"/>
              </a:rPr>
              <a:t>دستور العمل در حوزه درمان</a:t>
            </a:r>
            <a:endParaRPr lang="en-US" sz="4400" b="0" dirty="0">
              <a:solidFill>
                <a:srgbClr val="FFFF00"/>
              </a:solidFill>
              <a:effectLst/>
              <a:cs typeface="B Titr" pitchFamily="2" charset="-78"/>
            </a:endParaRPr>
          </a:p>
        </p:txBody>
      </p:sp>
      <p:sp>
        <p:nvSpPr>
          <p:cNvPr id="48131" name="Content Placeholder 2"/>
          <p:cNvSpPr>
            <a:spLocks noGrp="1"/>
          </p:cNvSpPr>
          <p:nvPr>
            <p:ph idx="1"/>
          </p:nvPr>
        </p:nvSpPr>
        <p:spPr>
          <a:xfrm>
            <a:off x="0" y="1143000"/>
            <a:ext cx="9144000" cy="5257800"/>
          </a:xfrm>
        </p:spPr>
        <p:txBody>
          <a:bodyPr>
            <a:normAutofit lnSpcReduction="10000"/>
          </a:bodyPr>
          <a:lstStyle/>
          <a:p>
            <a:pPr algn="just" rtl="1">
              <a:buFontTx/>
              <a:buNone/>
            </a:pPr>
            <a:r>
              <a:rPr lang="fa-IR" sz="2800" dirty="0" smtClean="0">
                <a:cs typeface="B Nazanin" pitchFamily="2" charset="-78"/>
              </a:rPr>
              <a:t>6- انجام صحیح فرایند </a:t>
            </a:r>
            <a:r>
              <a:rPr lang="fa-IR" sz="2800" b="1" dirty="0" smtClean="0">
                <a:cs typeface="B Nazanin" pitchFamily="2" charset="-78"/>
              </a:rPr>
              <a:t>تریاژ بیمارستانی </a:t>
            </a:r>
            <a:r>
              <a:rPr lang="fa-IR" sz="2800" dirty="0" smtClean="0">
                <a:cs typeface="B Nazanin" pitchFamily="2" charset="-78"/>
              </a:rPr>
              <a:t>(اعم از اختصاص فضای مناسب، حضور  به موقع  پرسنل آماده تریاژ، تجهیزات مناسب و ...)مبتنی برآخرین دستورالعمل مرتبط</a:t>
            </a:r>
          </a:p>
          <a:p>
            <a:pPr algn="just" rtl="1">
              <a:buFontTx/>
              <a:buNone/>
            </a:pPr>
            <a:r>
              <a:rPr lang="fa-IR" sz="2800" dirty="0" smtClean="0">
                <a:cs typeface="B Nazanin" pitchFamily="2" charset="-78"/>
              </a:rPr>
              <a:t>7- هماهنگی جهت ایجاد تسهیلات لازم در راستای مراقبت از </a:t>
            </a:r>
            <a:r>
              <a:rPr lang="fa-IR" sz="2800" b="1" dirty="0" smtClean="0">
                <a:cs typeface="B Nazanin" pitchFamily="2" charset="-78"/>
              </a:rPr>
              <a:t>گروه های آسیب پذیر </a:t>
            </a:r>
            <a:r>
              <a:rPr lang="fa-IR" sz="2800" dirty="0" smtClean="0">
                <a:cs typeface="B Nazanin" pitchFamily="2" charset="-78"/>
              </a:rPr>
              <a:t>با اولویت زنان باردار در بیمارستان های استان هدف به میزان کافی</a:t>
            </a:r>
          </a:p>
          <a:p>
            <a:pPr algn="just" rtl="1">
              <a:buFontTx/>
              <a:buNone/>
            </a:pPr>
            <a:r>
              <a:rPr lang="fa-IR" sz="2800" dirty="0" smtClean="0">
                <a:cs typeface="B Nazanin" pitchFamily="2" charset="-78"/>
              </a:rPr>
              <a:t>8- تامین </a:t>
            </a:r>
            <a:r>
              <a:rPr lang="fa-IR" sz="2800" b="1" dirty="0" smtClean="0">
                <a:cs typeface="B Nazanin" pitchFamily="2" charset="-78"/>
              </a:rPr>
              <a:t>خون و فراورده های خونی </a:t>
            </a:r>
            <a:r>
              <a:rPr lang="fa-IR" sz="2800" dirty="0" smtClean="0">
                <a:cs typeface="B Nazanin" pitchFamily="2" charset="-78"/>
              </a:rPr>
              <a:t>برای بخش اورژانس با توجه به میزان مراجعات و آمار بستری در بیمارستان ها با همکاری سازمان انتقال خون</a:t>
            </a:r>
          </a:p>
          <a:p>
            <a:pPr algn="just" rtl="1">
              <a:buFontTx/>
              <a:buNone/>
            </a:pPr>
            <a:r>
              <a:rPr lang="fa-IR" sz="2800" b="1" dirty="0" smtClean="0">
                <a:cs typeface="B Nazanin" pitchFamily="2" charset="-78"/>
              </a:rPr>
              <a:t>(ذخیره و فرآورده های خونی در پایگاه انتقال خون حداقل برای 5 روز)</a:t>
            </a:r>
          </a:p>
          <a:p>
            <a:pPr algn="just" rtl="1">
              <a:buFontTx/>
              <a:buNone/>
            </a:pPr>
            <a:r>
              <a:rPr lang="fa-IR" sz="2800" dirty="0" smtClean="0">
                <a:cs typeface="B Nazanin" pitchFamily="2" charset="-78"/>
              </a:rPr>
              <a:t>9- </a:t>
            </a:r>
            <a:r>
              <a:rPr lang="fa-IR" sz="2800" u="sng" dirty="0" smtClean="0">
                <a:cs typeface="B Nazanin" pitchFamily="2" charset="-78"/>
              </a:rPr>
              <a:t>ایجاد </a:t>
            </a:r>
            <a:r>
              <a:rPr lang="fa-IR" sz="2800" b="1" u="sng" dirty="0" smtClean="0">
                <a:cs typeface="B Nazanin" pitchFamily="2" charset="-78"/>
              </a:rPr>
              <a:t>ظرفیت مازاد حداقل 20% </a:t>
            </a:r>
            <a:r>
              <a:rPr lang="fa-IR" sz="2800" u="sng" dirty="0" smtClean="0">
                <a:cs typeface="B Nazanin" pitchFamily="2" charset="-78"/>
              </a:rPr>
              <a:t>در </a:t>
            </a:r>
            <a:r>
              <a:rPr lang="fa-IR" sz="2800" dirty="0" smtClean="0">
                <a:cs typeface="B Nazanin" pitchFamily="2" charset="-78"/>
              </a:rPr>
              <a:t>حوزه بیمارستانی(فعال سازی پروتکل های بیمارستانی در مواقع خطر و بلایا شامل: تخلیه و آماده باش اورژانس های بیمارستانی، ترخیص بیماران الکتیو در شرایط اضطراری، لغو عمل های جراحی الکتیو، تامین 25% خون و محصولات خونی مازاد)</a:t>
            </a: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42963"/>
          </a:xfrm>
        </p:spPr>
        <p:txBody>
          <a:bodyPr>
            <a:normAutofit/>
          </a:bodyPr>
          <a:lstStyle/>
          <a:p>
            <a:pPr algn="ctr">
              <a:defRPr/>
            </a:pPr>
            <a:r>
              <a:rPr lang="fa-IR" sz="4400" dirty="0" smtClean="0">
                <a:solidFill>
                  <a:srgbClr val="FFFF00"/>
                </a:solidFill>
                <a:cs typeface="B Titr" pitchFamily="2" charset="-78"/>
              </a:rPr>
              <a:t>دستور العمل در حوزه درمان</a:t>
            </a:r>
            <a:endParaRPr lang="en-US" sz="4400" dirty="0">
              <a:solidFill>
                <a:srgbClr val="FFFF00"/>
              </a:solidFill>
              <a:cs typeface="B Titr" pitchFamily="2" charset="-78"/>
            </a:endParaRPr>
          </a:p>
        </p:txBody>
      </p:sp>
      <p:sp>
        <p:nvSpPr>
          <p:cNvPr id="49155" name="Content Placeholder 2"/>
          <p:cNvSpPr>
            <a:spLocks noGrp="1"/>
          </p:cNvSpPr>
          <p:nvPr>
            <p:ph idx="1"/>
          </p:nvPr>
        </p:nvSpPr>
        <p:spPr>
          <a:xfrm>
            <a:off x="0" y="1214438"/>
            <a:ext cx="9144000" cy="5643562"/>
          </a:xfrm>
        </p:spPr>
        <p:txBody>
          <a:bodyPr/>
          <a:lstStyle/>
          <a:p>
            <a:pPr algn="r" rtl="1">
              <a:buFontTx/>
              <a:buNone/>
            </a:pPr>
            <a:r>
              <a:rPr lang="fa-IR" sz="2800" smtClean="0">
                <a:cs typeface="B Nazanin" pitchFamily="2" charset="-78"/>
              </a:rPr>
              <a:t>10- به </a:t>
            </a:r>
            <a:r>
              <a:rPr lang="fa-IR" sz="2400" b="1" smtClean="0">
                <a:cs typeface="B Nazanin" pitchFamily="2" charset="-78"/>
              </a:rPr>
              <a:t>اشتراک گذاری </a:t>
            </a:r>
            <a:r>
              <a:rPr lang="fa-IR" sz="2800" smtClean="0">
                <a:cs typeface="B Nazanin" pitchFamily="2" charset="-78"/>
              </a:rPr>
              <a:t>دائم اطلاعات وضعیت بیمارستان ها با</a:t>
            </a:r>
            <a:r>
              <a:rPr lang="en-US" sz="2800" smtClean="0">
                <a:cs typeface="B Nazanin" pitchFamily="2" charset="-78"/>
              </a:rPr>
              <a:t> EOC</a:t>
            </a:r>
            <a:r>
              <a:rPr lang="fa-IR" sz="2800" smtClean="0">
                <a:cs typeface="B Nazanin" pitchFamily="2" charset="-78"/>
              </a:rPr>
              <a:t>داشگاه/وزارت</a:t>
            </a:r>
          </a:p>
          <a:p>
            <a:pPr algn="r" rtl="1">
              <a:buFontTx/>
              <a:buNone/>
            </a:pPr>
            <a:r>
              <a:rPr lang="fa-IR" sz="2800" smtClean="0">
                <a:cs typeface="B Nazanin" pitchFamily="2" charset="-78"/>
              </a:rPr>
              <a:t>11- ثبت اطلاعات و </a:t>
            </a:r>
            <a:r>
              <a:rPr lang="fa-IR" sz="2800" b="1" smtClean="0">
                <a:cs typeface="B Nazanin" pitchFamily="2" charset="-78"/>
              </a:rPr>
              <a:t>اعلام پذیرش و ترخیص </a:t>
            </a:r>
            <a:r>
              <a:rPr lang="fa-IR" sz="2800" smtClean="0">
                <a:cs typeface="B Nazanin" pitchFamily="2" charset="-78"/>
              </a:rPr>
              <a:t>هرگونه بیمار و مصدوم مرتبط تجمعات انبوه به </a:t>
            </a:r>
            <a:r>
              <a:rPr lang="en-US" sz="2800" smtClean="0">
                <a:cs typeface="B Nazanin" pitchFamily="2" charset="-78"/>
              </a:rPr>
              <a:t> EOC</a:t>
            </a:r>
            <a:r>
              <a:rPr lang="fa-IR" sz="2800" smtClean="0">
                <a:cs typeface="B Nazanin" pitchFamily="2" charset="-78"/>
              </a:rPr>
              <a:t>داشگاه/وزارت</a:t>
            </a:r>
          </a:p>
          <a:p>
            <a:pPr algn="r" rtl="1">
              <a:buFontTx/>
              <a:buNone/>
            </a:pPr>
            <a:r>
              <a:rPr lang="fa-IR" sz="2800" smtClean="0">
                <a:cs typeface="B Nazanin" pitchFamily="2" charset="-78"/>
              </a:rPr>
              <a:t>12- </a:t>
            </a:r>
            <a:r>
              <a:rPr lang="fa-IR" sz="2800" b="1" smtClean="0">
                <a:cs typeface="B Nazanin" pitchFamily="2" charset="-78"/>
              </a:rPr>
              <a:t>اعلام ورود و خروج </a:t>
            </a:r>
            <a:r>
              <a:rPr lang="fa-IR" sz="2800" smtClean="0">
                <a:cs typeface="B Nazanin" pitchFamily="2" charset="-78"/>
              </a:rPr>
              <a:t>هرگونه بیمار و مصدوم و مشکوک با توجه به مراقبت سندرمیک به </a:t>
            </a:r>
            <a:r>
              <a:rPr lang="en-US" sz="2800" smtClean="0">
                <a:cs typeface="B Nazanin" pitchFamily="2" charset="-78"/>
              </a:rPr>
              <a:t> EOC</a:t>
            </a:r>
            <a:r>
              <a:rPr lang="fa-IR" sz="2800" smtClean="0">
                <a:cs typeface="B Nazanin" pitchFamily="2" charset="-78"/>
              </a:rPr>
              <a:t>داشگاه/وزارت</a:t>
            </a:r>
          </a:p>
          <a:p>
            <a:pPr algn="r" rtl="1">
              <a:buFontTx/>
              <a:buNone/>
            </a:pPr>
            <a:r>
              <a:rPr lang="fa-IR" sz="2800" smtClean="0">
                <a:cs typeface="B Nazanin" pitchFamily="2" charset="-78"/>
              </a:rPr>
              <a:t>13- </a:t>
            </a:r>
            <a:r>
              <a:rPr lang="fa-IR" sz="2800" b="1" smtClean="0">
                <a:cs typeface="B Nazanin" pitchFamily="2" charset="-78"/>
              </a:rPr>
              <a:t>ثبت و ضبط </a:t>
            </a:r>
            <a:r>
              <a:rPr lang="fa-IR" sz="2800" smtClean="0">
                <a:cs typeface="B Nazanin" pitchFamily="2" charset="-78"/>
              </a:rPr>
              <a:t>کلیه </a:t>
            </a:r>
            <a:r>
              <a:rPr lang="fa-IR" sz="2800" b="1" smtClean="0">
                <a:cs typeface="B Nazanin" pitchFamily="2" charset="-78"/>
              </a:rPr>
              <a:t>پرونده های درمانی </a:t>
            </a:r>
            <a:r>
              <a:rPr lang="fa-IR" sz="2800" smtClean="0">
                <a:cs typeface="B Nazanin" pitchFamily="2" charset="-78"/>
              </a:rPr>
              <a:t>بیماران و مصدومین بطور کامل</a:t>
            </a:r>
          </a:p>
          <a:p>
            <a:pPr algn="r" rtl="1">
              <a:buFontTx/>
              <a:buNone/>
            </a:pPr>
            <a:r>
              <a:rPr lang="fa-IR" sz="2800" smtClean="0">
                <a:cs typeface="B Nazanin" pitchFamily="2" charset="-78"/>
              </a:rPr>
              <a:t>14- </a:t>
            </a:r>
            <a:r>
              <a:rPr lang="fa-IR" sz="2800" b="1" smtClean="0">
                <a:cs typeface="B Nazanin" pitchFamily="2" charset="-78"/>
              </a:rPr>
              <a:t>جابجایی</a:t>
            </a:r>
            <a:r>
              <a:rPr lang="fa-IR" sz="2800" smtClean="0">
                <a:cs typeface="B Nazanin" pitchFamily="2" charset="-78"/>
              </a:rPr>
              <a:t> بیماران و مصدومین بین مراکز درمانی از طریق سامانه </a:t>
            </a:r>
            <a:r>
              <a:rPr lang="en-US" sz="2800" smtClean="0">
                <a:cs typeface="B Nazanin" pitchFamily="2" charset="-78"/>
              </a:rPr>
              <a:t>MCMC</a:t>
            </a:r>
            <a:endParaRPr lang="fa-IR" sz="2800" smtClean="0">
              <a:cs typeface="B Nazanin" pitchFamily="2" charset="-78"/>
            </a:endParaRPr>
          </a:p>
          <a:p>
            <a:pPr algn="r" rtl="1">
              <a:buFontTx/>
              <a:buNone/>
            </a:pPr>
            <a:r>
              <a:rPr lang="fa-IR" sz="2800" smtClean="0">
                <a:cs typeface="B Nazanin" pitchFamily="2" charset="-78"/>
              </a:rPr>
              <a:t>و هماهنگی با مسئولین این واحد</a:t>
            </a:r>
          </a:p>
          <a:p>
            <a:pPr algn="ctr">
              <a:buFontTx/>
              <a:buNone/>
            </a:pPr>
            <a:r>
              <a:rPr lang="en-US" sz="2800" smtClean="0">
                <a:solidFill>
                  <a:srgbClr val="FFC000"/>
                </a:solidFill>
              </a:rPr>
              <a:t>Medical Care Monitoring Center</a:t>
            </a:r>
            <a:endParaRPr lang="fa-IR" sz="2800" smtClean="0">
              <a:solidFill>
                <a:srgbClr val="FFC000"/>
              </a:solidFill>
            </a:endParaRPr>
          </a:p>
          <a:p>
            <a:pPr algn="ctr">
              <a:buFontTx/>
              <a:buNone/>
            </a:pPr>
            <a:r>
              <a:rPr lang="fa-IR" sz="2800" smtClean="0"/>
              <a:t>مرکز پایش مراقبت های درمانی(بالینی)</a:t>
            </a:r>
            <a:endParaRPr lang="en-US" sz="2800" smtClean="0"/>
          </a:p>
          <a:p>
            <a:pPr algn="r" rtl="1">
              <a:buFontTx/>
              <a:buNone/>
            </a:pPr>
            <a:endParaRPr lang="en-US" sz="2800" smtClean="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fa-IR" sz="4400" b="0" dirty="0" smtClean="0">
                <a:solidFill>
                  <a:srgbClr val="FFFF00"/>
                </a:solidFill>
                <a:effectLst/>
                <a:cs typeface="B Titr" pitchFamily="2" charset="-78"/>
              </a:rPr>
              <a:t>بلا /بلیه </a:t>
            </a:r>
            <a:r>
              <a:rPr lang="en-US" sz="4400" b="0" dirty="0" smtClean="0">
                <a:solidFill>
                  <a:srgbClr val="FFFF00"/>
                </a:solidFill>
                <a:effectLst/>
                <a:cs typeface="B Titr" pitchFamily="2" charset="-78"/>
              </a:rPr>
              <a:t>  DISASTER</a:t>
            </a:r>
            <a:endParaRPr lang="en-US" sz="4400" b="0" dirty="0">
              <a:solidFill>
                <a:srgbClr val="FFFF00"/>
              </a:solidFill>
              <a:effectLst/>
              <a:cs typeface="B Titr" pitchFamily="2" charset="-78"/>
            </a:endParaRPr>
          </a:p>
        </p:txBody>
      </p:sp>
      <p:sp>
        <p:nvSpPr>
          <p:cNvPr id="19459" name="Content Placeholder 2"/>
          <p:cNvSpPr>
            <a:spLocks noGrp="1"/>
          </p:cNvSpPr>
          <p:nvPr>
            <p:ph idx="1"/>
          </p:nvPr>
        </p:nvSpPr>
        <p:spPr>
          <a:xfrm>
            <a:off x="142875" y="1600200"/>
            <a:ext cx="9001125" cy="4495800"/>
          </a:xfrm>
        </p:spPr>
        <p:txBody>
          <a:bodyPr>
            <a:normAutofit/>
          </a:bodyPr>
          <a:lstStyle/>
          <a:p>
            <a:pPr algn="just" rtl="1">
              <a:lnSpc>
                <a:spcPct val="150000"/>
              </a:lnSpc>
              <a:buFontTx/>
              <a:buNone/>
            </a:pPr>
            <a:r>
              <a:rPr lang="fa-IR" sz="2800" dirty="0" smtClean="0">
                <a:cs typeface="B Nazanin" pitchFamily="2" charset="-78"/>
              </a:rPr>
              <a:t>از هم گسیختگی و اختلال یک جامعه، سازمان یا واحد اجتماعی که منجر به آسیب های گسترده انسانی، اقتصادی، معیشتی یا زیست محیطی شده، تطابق و پاسخ به آن فراتر از ظرفیت و توانمندی جامعه تحت تاثیر با استفاده از منابع موجود می باشد</a:t>
            </a: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985838"/>
          </a:xfrm>
        </p:spPr>
        <p:txBody>
          <a:bodyPr>
            <a:normAutofit/>
          </a:bodyPr>
          <a:lstStyle/>
          <a:p>
            <a:pPr algn="ctr">
              <a:defRPr/>
            </a:pPr>
            <a:r>
              <a:rPr lang="fa-IR" sz="4400" dirty="0" smtClean="0">
                <a:solidFill>
                  <a:srgbClr val="FFFF00"/>
                </a:solidFill>
                <a:cs typeface="B Titr" pitchFamily="2" charset="-78"/>
              </a:rPr>
              <a:t>دستور العمل در حوزه درمان</a:t>
            </a:r>
            <a:endParaRPr lang="en-US" sz="4400" dirty="0">
              <a:solidFill>
                <a:srgbClr val="FFFF00"/>
              </a:solidFill>
              <a:cs typeface="B Titr" pitchFamily="2" charset="-78"/>
            </a:endParaRPr>
          </a:p>
        </p:txBody>
      </p:sp>
      <p:sp>
        <p:nvSpPr>
          <p:cNvPr id="50179" name="Content Placeholder 2"/>
          <p:cNvSpPr>
            <a:spLocks noGrp="1"/>
          </p:cNvSpPr>
          <p:nvPr>
            <p:ph idx="1"/>
          </p:nvPr>
        </p:nvSpPr>
        <p:spPr>
          <a:xfrm>
            <a:off x="-214313" y="2071678"/>
            <a:ext cx="9358313" cy="5572125"/>
          </a:xfrm>
        </p:spPr>
        <p:txBody>
          <a:bodyPr/>
          <a:lstStyle/>
          <a:p>
            <a:pPr algn="r">
              <a:buFontTx/>
              <a:buNone/>
            </a:pPr>
            <a:r>
              <a:rPr lang="fa-IR" sz="2800" dirty="0" smtClean="0">
                <a:cs typeface="B Nazanin" pitchFamily="2" charset="-78"/>
              </a:rPr>
              <a:t>15- </a:t>
            </a:r>
            <a:r>
              <a:rPr lang="fa-IR" sz="2800" b="1" dirty="0" smtClean="0">
                <a:cs typeface="B Nazanin" pitchFamily="2" charset="-78"/>
              </a:rPr>
              <a:t>نظارت</a:t>
            </a:r>
            <a:r>
              <a:rPr lang="fa-IR" sz="2800" dirty="0" smtClean="0">
                <a:cs typeface="B Nazanin" pitchFamily="2" charset="-78"/>
              </a:rPr>
              <a:t> مداوم روسای بیمارستان ها و مراکز آموزشی درمانی بر </a:t>
            </a:r>
            <a:r>
              <a:rPr lang="fa-IR" sz="2800" b="1" dirty="0" smtClean="0">
                <a:cs typeface="B Nazanin" pitchFamily="2" charset="-78"/>
              </a:rPr>
              <a:t>دپوی</a:t>
            </a:r>
            <a:r>
              <a:rPr lang="fa-IR" sz="2800" dirty="0" smtClean="0">
                <a:cs typeface="B Nazanin" pitchFamily="2" charset="-78"/>
              </a:rPr>
              <a:t> مناسب  </a:t>
            </a:r>
            <a:r>
              <a:rPr lang="fa-IR" sz="2800" b="1" dirty="0" smtClean="0">
                <a:cs typeface="B Nazanin" pitchFamily="2" charset="-78"/>
              </a:rPr>
              <a:t>دارو و تجهیزات </a:t>
            </a:r>
            <a:r>
              <a:rPr lang="fa-IR" sz="2800" dirty="0" smtClean="0">
                <a:cs typeface="B Nazanin" pitchFamily="2" charset="-78"/>
              </a:rPr>
              <a:t>و شناسایی نقایص موجود براساس نتایج ارزیابی بخش های اورژانس ، بخش های ویژه و اتاق های عمل</a:t>
            </a:r>
          </a:p>
          <a:p>
            <a:pPr algn="r">
              <a:buFontTx/>
              <a:buNone/>
            </a:pPr>
            <a:endParaRPr lang="fa-IR" sz="2800" dirty="0" smtClean="0">
              <a:cs typeface="B Nazanin" pitchFamily="2" charset="-78"/>
            </a:endParaRPr>
          </a:p>
          <a:p>
            <a:pPr algn="r">
              <a:buFontTx/>
              <a:buNone/>
            </a:pPr>
            <a:r>
              <a:rPr lang="fa-IR" sz="2800" dirty="0" smtClean="0">
                <a:cs typeface="B Nazanin" pitchFamily="2" charset="-78"/>
              </a:rPr>
              <a:t>16- </a:t>
            </a:r>
            <a:r>
              <a:rPr lang="fa-IR" sz="2800" b="1" dirty="0" smtClean="0">
                <a:cs typeface="B Nazanin" pitchFamily="2" charset="-78"/>
              </a:rPr>
              <a:t>مدیریت ازدحام در بیمارستان </a:t>
            </a:r>
            <a:r>
              <a:rPr lang="fa-IR" sz="2800" dirty="0" smtClean="0">
                <a:cs typeface="B Nazanin" pitchFamily="2" charset="-78"/>
              </a:rPr>
              <a:t>در صورت لزوم(از طریق مدیریت صحیح همراهان بیماران و مردم وکنترل ورود و خروج آنها، اطلاع رسانی صحیح و سریع در خصوص بیمارستان ها ، بیماران و مراجعین متاثر از حوادث به مردم و رسانه ها)</a:t>
            </a: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143000"/>
          </a:xfrm>
        </p:spPr>
        <p:txBody>
          <a:bodyPr>
            <a:normAutofit/>
          </a:bodyPr>
          <a:lstStyle/>
          <a:p>
            <a:pPr algn="ctr" rtl="1">
              <a:defRPr/>
            </a:pPr>
            <a:r>
              <a:rPr lang="fa-IR" sz="4400" dirty="0" smtClean="0">
                <a:solidFill>
                  <a:srgbClr val="FFFF00"/>
                </a:solidFill>
                <a:cs typeface="B Titr" pitchFamily="2" charset="-78"/>
              </a:rPr>
              <a:t>دستور العمل در حوزه درمان</a:t>
            </a:r>
            <a:endParaRPr lang="en-US" sz="4400" dirty="0">
              <a:solidFill>
                <a:srgbClr val="FFFF00"/>
              </a:solidFill>
              <a:cs typeface="B Titr" pitchFamily="2" charset="-78"/>
            </a:endParaRPr>
          </a:p>
        </p:txBody>
      </p:sp>
      <p:sp>
        <p:nvSpPr>
          <p:cNvPr id="51203" name="Content Placeholder 2"/>
          <p:cNvSpPr>
            <a:spLocks noGrp="1"/>
          </p:cNvSpPr>
          <p:nvPr>
            <p:ph idx="1"/>
          </p:nvPr>
        </p:nvSpPr>
        <p:spPr>
          <a:xfrm>
            <a:off x="0" y="1214438"/>
            <a:ext cx="9144000" cy="5643562"/>
          </a:xfrm>
        </p:spPr>
        <p:txBody>
          <a:bodyPr/>
          <a:lstStyle/>
          <a:p>
            <a:pPr algn="just" rtl="1">
              <a:buFontTx/>
              <a:buNone/>
            </a:pPr>
            <a:r>
              <a:rPr lang="fa-IR" dirty="0" smtClean="0">
                <a:cs typeface="B Nazanin" pitchFamily="2" charset="-78"/>
              </a:rPr>
              <a:t>1</a:t>
            </a:r>
            <a:r>
              <a:rPr lang="fa-IR" sz="2800" dirty="0" smtClean="0">
                <a:cs typeface="B Nazanin" pitchFamily="2" charset="-78"/>
              </a:rPr>
              <a:t>7- </a:t>
            </a:r>
            <a:r>
              <a:rPr lang="fa-IR" sz="2800" b="1" dirty="0" smtClean="0">
                <a:cs typeface="B Nazanin" pitchFamily="2" charset="-78"/>
              </a:rPr>
              <a:t>نظارت مستمر بر عملکرد </a:t>
            </a:r>
            <a:r>
              <a:rPr lang="fa-IR" sz="2800" dirty="0" smtClean="0">
                <a:cs typeface="B Nazanin" pitchFamily="2" charset="-78"/>
              </a:rPr>
              <a:t>مراکز ارائه دهنده خدمات درمانی و بیمارستانی در استان های هدف از طریق انجام بازدید های مداوم کلیه مراکز بخصوص مراکز ارائه دهنده خدمات بستری به بیماران اعزامی قبل و در حین برگزاری مراسم   (با تاکید بر بخش/ اتاق ایزوله تنفسی/ جانمایی محل پذیرش بیماران احتمالی واگیردار  و ... )</a:t>
            </a:r>
          </a:p>
          <a:p>
            <a:pPr algn="just" rtl="1">
              <a:buFontTx/>
              <a:buNone/>
            </a:pPr>
            <a:r>
              <a:rPr lang="fa-IR" sz="2800" dirty="0" smtClean="0">
                <a:cs typeface="B Nazanin" pitchFamily="2" charset="-78"/>
              </a:rPr>
              <a:t>18- تهیه </a:t>
            </a:r>
            <a:r>
              <a:rPr lang="fa-IR" sz="2800" b="1" dirty="0" smtClean="0">
                <a:cs typeface="B Nazanin" pitchFamily="2" charset="-78"/>
              </a:rPr>
              <a:t>گزارش</a:t>
            </a:r>
            <a:r>
              <a:rPr lang="fa-IR" sz="2800" dirty="0" smtClean="0">
                <a:cs typeface="B Nazanin" pitchFamily="2" charset="-78"/>
              </a:rPr>
              <a:t> کلیه اقدامات انجام شده، مطابق بندهای قبل و در چارچوب شاخص های پیوست و ارسال آن به </a:t>
            </a:r>
            <a:r>
              <a:rPr lang="en-US" sz="2800" dirty="0" smtClean="0">
                <a:cs typeface="B Nazanin" pitchFamily="2" charset="-78"/>
              </a:rPr>
              <a:t>EOC</a:t>
            </a:r>
            <a:r>
              <a:rPr lang="fa-IR" sz="2800" dirty="0" smtClean="0">
                <a:cs typeface="B Nazanin" pitchFamily="2" charset="-78"/>
              </a:rPr>
              <a:t> دانشگاه و ذی نفعان درونی وزارت و سایر ذی نفعان</a:t>
            </a:r>
          </a:p>
          <a:p>
            <a:pPr algn="just" rtl="1">
              <a:buFontTx/>
              <a:buNone/>
            </a:pPr>
            <a:r>
              <a:rPr lang="fa-IR" sz="2800" dirty="0" smtClean="0">
                <a:cs typeface="B Nazanin" pitchFamily="2" charset="-78"/>
              </a:rPr>
              <a:t>19- شناسایی و بررسی </a:t>
            </a:r>
            <a:r>
              <a:rPr lang="fa-IR" sz="2800" b="1" dirty="0" smtClean="0">
                <a:cs typeface="B Nazanin" pitchFamily="2" charset="-78"/>
              </a:rPr>
              <a:t>نقاط قوت و ضعف </a:t>
            </a:r>
            <a:r>
              <a:rPr lang="fa-IR" sz="2800" dirty="0" smtClean="0">
                <a:cs typeface="B Nazanin" pitchFamily="2" charset="-78"/>
              </a:rPr>
              <a:t>برنامه مراقبت های درمانی بعد از پایان تجمع یا هر یک از تجمعات</a:t>
            </a:r>
            <a:endParaRPr lang="en-US" sz="2800" dirty="0" smtClean="0">
              <a:cs typeface="B Nazanin"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3027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solidFill>
                            <a:srgbClr val="FF0000"/>
                          </a:solidFill>
                        </a:rPr>
                        <a:t>E3</a:t>
                      </a:r>
                      <a:endParaRPr lang="en-US" dirty="0">
                        <a:solidFill>
                          <a:srgbClr val="FF0000"/>
                        </a:solidFill>
                      </a:endParaRPr>
                    </a:p>
                  </a:txBody>
                  <a:tcPr/>
                </a:tc>
                <a:tc>
                  <a:txBody>
                    <a:bodyPr/>
                    <a:lstStyle/>
                    <a:p>
                      <a:r>
                        <a:rPr lang="en-US" dirty="0" smtClean="0">
                          <a:solidFill>
                            <a:srgbClr val="FFC000"/>
                          </a:solidFill>
                        </a:rPr>
                        <a:t>E2</a:t>
                      </a:r>
                      <a:endParaRPr lang="en-US" dirty="0">
                        <a:solidFill>
                          <a:srgbClr val="FFC000"/>
                        </a:solidFill>
                      </a:endParaRPr>
                    </a:p>
                  </a:txBody>
                  <a:tcPr/>
                </a:tc>
                <a:tc>
                  <a:txBody>
                    <a:bodyPr/>
                    <a:lstStyle/>
                    <a:p>
                      <a:r>
                        <a:rPr lang="en-US" dirty="0" smtClean="0">
                          <a:solidFill>
                            <a:srgbClr val="FFFF00"/>
                          </a:solidFill>
                        </a:rPr>
                        <a:t>E1</a:t>
                      </a:r>
                      <a:endParaRPr lang="en-US" dirty="0">
                        <a:solidFill>
                          <a:srgbClr val="FFFF00"/>
                        </a:solidFill>
                      </a:endParaRPr>
                    </a:p>
                  </a:txBody>
                  <a:tcPr/>
                </a:tc>
                <a:tc>
                  <a:txBody>
                    <a:bodyPr/>
                    <a:lstStyle/>
                    <a:p>
                      <a:r>
                        <a:rPr lang="en-US" dirty="0" smtClean="0"/>
                        <a:t>E0</a:t>
                      </a:r>
                      <a:endParaRPr lang="en-US" dirty="0"/>
                    </a:p>
                  </a:txBody>
                  <a:tcPr/>
                </a:tc>
                <a:tc>
                  <a:txBody>
                    <a:bodyPr/>
                    <a:lstStyle/>
                    <a:p>
                      <a:r>
                        <a:rPr lang="fa-IR" dirty="0" smtClean="0">
                          <a:solidFill>
                            <a:schemeClr val="tx1"/>
                          </a:solidFill>
                        </a:rPr>
                        <a:t>سطج</a:t>
                      </a:r>
                      <a:r>
                        <a:rPr lang="fa-IR" baseline="0" dirty="0" smtClean="0">
                          <a:solidFill>
                            <a:schemeClr val="tx1"/>
                          </a:solidFill>
                        </a:rPr>
                        <a:t> بندی حوادث</a:t>
                      </a:r>
                      <a:endParaRPr lang="en-US" dirty="0">
                        <a:solidFill>
                          <a:schemeClr val="tx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فراخوان تا 100 درصد در صورت نیاز</a:t>
                      </a:r>
                      <a:endParaRPr lang="en-US" sz="2000" dirty="0" smtClean="0">
                        <a:cs typeface="B Nazanin" pitchFamily="2" charset="-78"/>
                      </a:endParaRPr>
                    </a:p>
                    <a:p>
                      <a:pPr algn="ctr"/>
                      <a:endParaRPr lang="en-US" sz="20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فراخوان تا 100 درصد در صورت نیاز</a:t>
                      </a:r>
                      <a:endParaRPr lang="en-US" sz="2000" dirty="0" smtClean="0">
                        <a:cs typeface="B Nazanin" pitchFamily="2" charset="-78"/>
                      </a:endParaRPr>
                    </a:p>
                    <a:p>
                      <a:pPr algn="ctr"/>
                      <a:endParaRPr lang="en-US" sz="2000" dirty="0">
                        <a:cs typeface="B Nazanin" pitchFamily="2" charset="-78"/>
                      </a:endParaRPr>
                    </a:p>
                  </a:txBody>
                  <a:tcPr/>
                </a:tc>
                <a:tc>
                  <a:txBody>
                    <a:bodyPr/>
                    <a:lstStyle/>
                    <a:p>
                      <a:pPr algn="ctr"/>
                      <a:r>
                        <a:rPr lang="fa-IR" sz="2000" dirty="0" smtClean="0">
                          <a:cs typeface="B Nazanin" pitchFamily="2" charset="-78"/>
                        </a:rPr>
                        <a:t>فراخوان تا 100 درصد در صورت نیاز</a:t>
                      </a:r>
                      <a:endParaRPr lang="en-US" sz="2000" dirty="0">
                        <a:cs typeface="B Nazanin" pitchFamily="2" charset="-78"/>
                      </a:endParaRPr>
                    </a:p>
                  </a:txBody>
                  <a:tcPr/>
                </a:tc>
                <a:tc>
                  <a:txBody>
                    <a:bodyPr/>
                    <a:lstStyle/>
                    <a:p>
                      <a:endParaRPr lang="en-US" dirty="0"/>
                    </a:p>
                  </a:txBody>
                  <a:tcPr/>
                </a:tc>
                <a:tc>
                  <a:txBody>
                    <a:bodyPr/>
                    <a:lstStyle/>
                    <a:p>
                      <a:pPr algn="ctr"/>
                      <a:r>
                        <a:rPr lang="fa-IR" b="0" dirty="0" smtClean="0">
                          <a:cs typeface="B Titr" pitchFamily="2" charset="-78"/>
                        </a:rPr>
                        <a:t>شهرستان/شبکه</a:t>
                      </a:r>
                      <a:r>
                        <a:rPr lang="fa-IR" b="0" baseline="0" dirty="0" smtClean="0">
                          <a:cs typeface="B Titr" pitchFamily="2" charset="-78"/>
                        </a:rPr>
                        <a:t> </a:t>
                      </a:r>
                      <a:endParaRPr lang="en-US" b="0" dirty="0">
                        <a:cs typeface="B Titr" pitchFamily="2" charset="-78"/>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فراخوان تا 100 درصد در صورت نیاز</a:t>
                      </a:r>
                      <a:endParaRPr lang="en-US" sz="2000" dirty="0" smtClean="0">
                        <a:cs typeface="B Nazanin" pitchFamily="2" charset="-78"/>
                      </a:endParaRPr>
                    </a:p>
                    <a:p>
                      <a:pPr algn="ctr"/>
                      <a:endParaRPr lang="en-US" sz="2000" dirty="0">
                        <a:cs typeface="B Nazanin" pitchFamily="2" charset="-78"/>
                      </a:endParaRPr>
                    </a:p>
                  </a:txBody>
                  <a:tcPr/>
                </a:tc>
                <a:tc>
                  <a:txBody>
                    <a:bodyPr/>
                    <a:lstStyle/>
                    <a:p>
                      <a:pPr algn="ctr"/>
                      <a:r>
                        <a:rPr lang="fa-IR" sz="2000" dirty="0" smtClean="0">
                          <a:cs typeface="B Nazanin" pitchFamily="2" charset="-78"/>
                        </a:rPr>
                        <a:t>فراخوان تا 100 درصد در صورت نیاز</a:t>
                      </a:r>
                      <a:endParaRPr lang="en-US" sz="20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فراخوان 50 تا 70 درصد در صورت نیاز</a:t>
                      </a:r>
                      <a:endParaRPr lang="en-US" sz="2000" dirty="0" smtClean="0">
                        <a:cs typeface="B Nazanin" pitchFamily="2" charset="-78"/>
                      </a:endParaRPr>
                    </a:p>
                    <a:p>
                      <a:pPr algn="ctr"/>
                      <a:endParaRPr lang="en-US" sz="2000" dirty="0">
                        <a:cs typeface="B Nazanin" pitchFamily="2" charset="-78"/>
                      </a:endParaRPr>
                    </a:p>
                  </a:txBody>
                  <a:tcPr/>
                </a:tc>
                <a:tc>
                  <a:txBody>
                    <a:bodyPr/>
                    <a:lstStyle/>
                    <a:p>
                      <a:endParaRPr lang="en-US" dirty="0"/>
                    </a:p>
                  </a:txBody>
                  <a:tcPr/>
                </a:tc>
                <a:tc>
                  <a:txBody>
                    <a:bodyPr/>
                    <a:lstStyle/>
                    <a:p>
                      <a:pPr algn="ctr"/>
                      <a:r>
                        <a:rPr lang="fa-IR" b="0" dirty="0" smtClean="0">
                          <a:cs typeface="B Titr" pitchFamily="2" charset="-78"/>
                        </a:rPr>
                        <a:t>استان/دانشگاه</a:t>
                      </a:r>
                      <a:endParaRPr lang="en-US" b="0" dirty="0">
                        <a:cs typeface="B Titr" pitchFamily="2" charset="-78"/>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فراخوان تا 100 درصد در صورت نیاز</a:t>
                      </a:r>
                      <a:endParaRPr lang="en-US" sz="2000" dirty="0" smtClean="0">
                        <a:cs typeface="B Nazanin" pitchFamily="2" charset="-78"/>
                      </a:endParaRPr>
                    </a:p>
                    <a:p>
                      <a:pPr algn="ctr"/>
                      <a:endParaRPr lang="en-US" sz="20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فراخوان 50 تا 70 درصد در صورت نیاز</a:t>
                      </a:r>
                      <a:endParaRPr lang="en-US" sz="2000" dirty="0" smtClean="0">
                        <a:cs typeface="B Nazanin" pitchFamily="2" charset="-78"/>
                      </a:endParaRPr>
                    </a:p>
                    <a:p>
                      <a:pPr algn="ctr"/>
                      <a:endParaRPr lang="en-US" sz="2000" dirty="0">
                        <a:cs typeface="B Nazanin" pitchFamily="2" charset="-78"/>
                      </a:endParaRPr>
                    </a:p>
                  </a:txBody>
                  <a:tcPr/>
                </a:tc>
                <a:tc>
                  <a:txBody>
                    <a:bodyPr/>
                    <a:lstStyle/>
                    <a:p>
                      <a:pPr algn="ctr"/>
                      <a:r>
                        <a:rPr lang="fa-IR" sz="2000" dirty="0" smtClean="0">
                          <a:cs typeface="B Nazanin" pitchFamily="2" charset="-78"/>
                        </a:rPr>
                        <a:t>فراخوان</a:t>
                      </a:r>
                      <a:r>
                        <a:rPr lang="fa-IR" sz="2000" baseline="0" dirty="0" smtClean="0">
                          <a:cs typeface="B Nazanin" pitchFamily="2" charset="-78"/>
                        </a:rPr>
                        <a:t> تا 30درصد درصورت نیاز</a:t>
                      </a:r>
                      <a:endParaRPr lang="en-US" sz="2000" dirty="0">
                        <a:cs typeface="B Nazanin" pitchFamily="2" charset="-78"/>
                      </a:endParaRPr>
                    </a:p>
                  </a:txBody>
                  <a:tcPr/>
                </a:tc>
                <a:tc>
                  <a:txBody>
                    <a:bodyPr/>
                    <a:lstStyle/>
                    <a:p>
                      <a:endParaRPr lang="en-US" dirty="0"/>
                    </a:p>
                  </a:txBody>
                  <a:tcPr/>
                </a:tc>
                <a:tc>
                  <a:txBody>
                    <a:bodyPr/>
                    <a:lstStyle/>
                    <a:p>
                      <a:pPr algn="ctr"/>
                      <a:r>
                        <a:rPr lang="fa-IR" b="0" dirty="0" smtClean="0">
                          <a:cs typeface="B Titr" pitchFamily="2" charset="-78"/>
                        </a:rPr>
                        <a:t>ملی</a:t>
                      </a:r>
                      <a:endParaRPr lang="en-US" b="0" dirty="0">
                        <a:cs typeface="B Titr" pitchFamily="2" charset="-78"/>
                      </a:endParaRPr>
                    </a:p>
                  </a:txBody>
                  <a:tcPr/>
                </a:tc>
              </a:tr>
            </a:tbl>
          </a:graphicData>
        </a:graphic>
      </p:graphicFrame>
      <p:sp>
        <p:nvSpPr>
          <p:cNvPr id="3" name="Title 2"/>
          <p:cNvSpPr>
            <a:spLocks noGrp="1"/>
          </p:cNvSpPr>
          <p:nvPr>
            <p:ph type="title"/>
          </p:nvPr>
        </p:nvSpPr>
        <p:spPr/>
        <p:txBody>
          <a:bodyPr/>
          <a:lstStyle/>
          <a:p>
            <a:pPr algn="ctr"/>
            <a:r>
              <a:rPr lang="fa-IR" dirty="0" smtClean="0">
                <a:solidFill>
                  <a:srgbClr val="FFFF00"/>
                </a:solidFill>
                <a:cs typeface="B Titr" pitchFamily="2" charset="-78"/>
              </a:rPr>
              <a:t>فراخوان نیروها</a:t>
            </a:r>
            <a:endParaRPr lang="en-US" dirty="0">
              <a:solidFill>
                <a:srgbClr val="FFFF00"/>
              </a:solidFill>
              <a:cs typeface="B Titr"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6858000"/>
          </a:xfrm>
          <a:prstGeom prst="rect">
            <a:avLst/>
          </a:prstGeom>
          <a:gradFill rotWithShape="0">
            <a:gsLst>
              <a:gs pos="0">
                <a:srgbClr val="002F00"/>
              </a:gs>
              <a:gs pos="100000">
                <a:srgbClr val="006600"/>
              </a:gs>
            </a:gsLst>
            <a:path path="shape">
              <a:fillToRect l="50000" t="50000" r="50000" b="50000"/>
            </a:path>
          </a:gradFill>
          <a:ln w="12700">
            <a:solidFill>
              <a:schemeClr val="tx1"/>
            </a:solidFill>
            <a:miter lim="800000"/>
            <a:headEnd type="none" w="sm" len="sm"/>
            <a:tailEnd type="none" w="sm" len="sm"/>
          </a:ln>
        </p:spPr>
        <p:txBody>
          <a:bodyPr wrap="none" anchor="ctr"/>
          <a:lstStyle/>
          <a:p>
            <a:endParaRPr lang="en-US"/>
          </a:p>
        </p:txBody>
      </p:sp>
      <p:pic>
        <p:nvPicPr>
          <p:cNvPr id="52227" name="Picture 3" descr="2237"/>
          <p:cNvPicPr>
            <a:picLocks noChangeAspect="1" noChangeArrowheads="1"/>
          </p:cNvPicPr>
          <p:nvPr/>
        </p:nvPicPr>
        <p:blipFill>
          <a:blip r:embed="rId2"/>
          <a:srcRect/>
          <a:stretch>
            <a:fillRect/>
          </a:stretch>
        </p:blipFill>
        <p:spPr bwMode="auto">
          <a:xfrm>
            <a:off x="141288" y="133350"/>
            <a:ext cx="8856662" cy="6623050"/>
          </a:xfrm>
          <a:prstGeom prst="rect">
            <a:avLst/>
          </a:prstGeom>
          <a:noFill/>
          <a:ln w="76200">
            <a:solidFill>
              <a:schemeClr val="tx1"/>
            </a:solidFill>
            <a:miter lim="800000"/>
            <a:headEnd/>
            <a:tailEnd/>
          </a:ln>
        </p:spPr>
      </p:pic>
      <p:sp>
        <p:nvSpPr>
          <p:cNvPr id="52228" name="Text Box 4"/>
          <p:cNvSpPr txBox="1">
            <a:spLocks noChangeArrowheads="1"/>
          </p:cNvSpPr>
          <p:nvPr/>
        </p:nvSpPr>
        <p:spPr bwMode="auto">
          <a:xfrm>
            <a:off x="1143000" y="5286375"/>
            <a:ext cx="2357438" cy="1016000"/>
          </a:xfrm>
          <a:prstGeom prst="rect">
            <a:avLst/>
          </a:prstGeom>
          <a:noFill/>
          <a:ln w="12700">
            <a:noFill/>
            <a:miter lim="800000"/>
            <a:headEnd type="none" w="sm" len="sm"/>
            <a:tailEnd type="none" w="sm" len="sm"/>
          </a:ln>
        </p:spPr>
        <p:txBody>
          <a:bodyPr>
            <a:spAutoFit/>
          </a:bodyPr>
          <a:lstStyle/>
          <a:p>
            <a:pPr algn="ctr" rtl="1">
              <a:spcBef>
                <a:spcPct val="50000"/>
              </a:spcBef>
            </a:pPr>
            <a:r>
              <a:rPr lang="fa-IR" sz="3000">
                <a:solidFill>
                  <a:srgbClr val="FFFF00"/>
                </a:solidFill>
                <a:latin typeface="Times New Roman" pitchFamily="18" charset="0"/>
                <a:ea typeface="Jadid"/>
                <a:cs typeface="Jadid"/>
              </a:rPr>
              <a:t>در پناه خداوند متعال</a:t>
            </a:r>
            <a:endParaRPr lang="en-US" sz="3000">
              <a:solidFill>
                <a:srgbClr val="FFFF00"/>
              </a:solidFill>
              <a:latin typeface="Times New Roman" pitchFamily="18" charset="0"/>
              <a:ea typeface="Jadid"/>
              <a:cs typeface="Jadi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655638"/>
            <a:ext cx="9144000" cy="2989262"/>
          </a:xfrm>
          <a:prstGeom prst="rect">
            <a:avLst/>
          </a:prstGeom>
          <a:noFill/>
          <a:ln w="9525">
            <a:noFill/>
            <a:miter lim="800000"/>
            <a:headEnd/>
            <a:tailEnd/>
          </a:ln>
        </p:spPr>
        <p:txBody>
          <a:bodyPr/>
          <a:lstStyle/>
          <a:p>
            <a:pPr marL="342900" indent="-342900" algn="ctr" rtl="1">
              <a:spcBef>
                <a:spcPct val="20000"/>
              </a:spcBef>
            </a:pPr>
            <a:r>
              <a:rPr lang="fa-IR" sz="3200" b="1" dirty="0">
                <a:solidFill>
                  <a:srgbClr val="FFFF00"/>
                </a:solidFill>
                <a:latin typeface="Times New Roman" pitchFamily="18" charset="0"/>
                <a:cs typeface="Times New Roman" pitchFamily="18" charset="0"/>
              </a:rPr>
              <a:t> </a:t>
            </a:r>
            <a:r>
              <a:rPr lang="fa-IR" sz="4400" b="1" dirty="0">
                <a:solidFill>
                  <a:srgbClr val="FFFF00"/>
                </a:solidFill>
                <a:latin typeface="Times New Roman" pitchFamily="18" charset="0"/>
                <a:cs typeface="B Titr" pitchFamily="2" charset="-78"/>
              </a:rPr>
              <a:t>بحران چیست؟</a:t>
            </a:r>
          </a:p>
          <a:p>
            <a:pPr marL="342900" indent="-342900" algn="just" rtl="1">
              <a:spcBef>
                <a:spcPct val="20000"/>
              </a:spcBef>
            </a:pPr>
            <a:r>
              <a:rPr lang="fa-IR" sz="3200" b="1" dirty="0">
                <a:solidFill>
                  <a:srgbClr val="FFFF00"/>
                </a:solidFill>
                <a:latin typeface="Times New Roman" pitchFamily="18" charset="0"/>
                <a:cs typeface="Times New Roman" pitchFamily="18" charset="0"/>
              </a:rPr>
              <a:t>    </a:t>
            </a:r>
            <a:r>
              <a:rPr lang="ar-SA" sz="2800" dirty="0">
                <a:latin typeface="Times New Roman" pitchFamily="18" charset="0"/>
                <a:cs typeface="B Nazanin" pitchFamily="2" charset="-78"/>
              </a:rPr>
              <a:t>حادثه اي را كه بطور طبيعي ويا بوسيله بش</a:t>
            </a:r>
            <a:r>
              <a:rPr lang="fa-IR" sz="2800" dirty="0">
                <a:latin typeface="Times New Roman" pitchFamily="18" charset="0"/>
                <a:cs typeface="B Nazanin" pitchFamily="2" charset="-78"/>
              </a:rPr>
              <a:t>ـ</a:t>
            </a:r>
            <a:r>
              <a:rPr lang="ar-SA" sz="2800" dirty="0">
                <a:latin typeface="Times New Roman" pitchFamily="18" charset="0"/>
                <a:cs typeface="B Nazanin" pitchFamily="2" charset="-78"/>
              </a:rPr>
              <a:t>ر بط</a:t>
            </a:r>
            <a:r>
              <a:rPr lang="fa-IR" sz="2800" dirty="0">
                <a:latin typeface="Times New Roman" pitchFamily="18" charset="0"/>
                <a:cs typeface="B Nazanin" pitchFamily="2" charset="-78"/>
              </a:rPr>
              <a:t>ـ</a:t>
            </a:r>
            <a:r>
              <a:rPr lang="ar-SA" sz="2800" dirty="0">
                <a:latin typeface="Times New Roman" pitchFamily="18" charset="0"/>
                <a:cs typeface="B Nazanin" pitchFamily="2" charset="-78"/>
              </a:rPr>
              <a:t>ور ناگه</a:t>
            </a:r>
            <a:r>
              <a:rPr lang="fa-IR" sz="2800" dirty="0">
                <a:latin typeface="Times New Roman" pitchFamily="18" charset="0"/>
                <a:cs typeface="B Nazanin" pitchFamily="2" charset="-78"/>
              </a:rPr>
              <a:t>ـ</a:t>
            </a:r>
            <a:r>
              <a:rPr lang="ar-SA" sz="2800" dirty="0">
                <a:latin typeface="Times New Roman" pitchFamily="18" charset="0"/>
                <a:cs typeface="B Nazanin" pitchFamily="2" charset="-78"/>
              </a:rPr>
              <a:t>اني ويابصورت فزاينده به وجود آيد وسختي و مشقت</a:t>
            </a:r>
            <a:r>
              <a:rPr lang="fa-IR" sz="2800" dirty="0">
                <a:latin typeface="Times New Roman" pitchFamily="18" charset="0"/>
                <a:cs typeface="B Nazanin" pitchFamily="2" charset="-78"/>
              </a:rPr>
              <a:t> واختلالی</a:t>
            </a:r>
            <a:r>
              <a:rPr lang="en-US" sz="2800" dirty="0">
                <a:latin typeface="Times New Roman" pitchFamily="18" charset="0"/>
                <a:cs typeface="B Nazanin" pitchFamily="2" charset="-78"/>
              </a:rPr>
              <a:t> </a:t>
            </a:r>
            <a:r>
              <a:rPr lang="ar-SA" sz="2800" dirty="0">
                <a:latin typeface="Times New Roman" pitchFamily="18" charset="0"/>
                <a:cs typeface="B Nazanin" pitchFamily="2" charset="-78"/>
              </a:rPr>
              <a:t> را به جامعه انساني تحميل نمايد كه جهت برطرف كردن آن نياز به اقدامات اساسي وفوق العاده باشد بحران گويند.</a:t>
            </a:r>
            <a:endParaRPr lang="en-US" sz="3200" dirty="0">
              <a:latin typeface="Times New Roman" pitchFamily="18" charset="0"/>
              <a:cs typeface="B Nazanin" pitchFamily="2" charset="-78"/>
            </a:endParaRPr>
          </a:p>
        </p:txBody>
      </p:sp>
      <p:sp>
        <p:nvSpPr>
          <p:cNvPr id="46083" name="Rectangle 3"/>
          <p:cNvSpPr>
            <a:spLocks noChangeArrowheads="1"/>
          </p:cNvSpPr>
          <p:nvPr/>
        </p:nvSpPr>
        <p:spPr bwMode="auto">
          <a:xfrm>
            <a:off x="684213" y="4005263"/>
            <a:ext cx="7777162" cy="2592387"/>
          </a:xfrm>
          <a:prstGeom prst="rect">
            <a:avLst/>
          </a:prstGeom>
          <a:noFill/>
          <a:ln w="9525">
            <a:noFill/>
            <a:miter lim="800000"/>
            <a:headEnd/>
            <a:tailEnd/>
          </a:ln>
        </p:spPr>
        <p:txBody>
          <a:bodyPr/>
          <a:lstStyle/>
          <a:p>
            <a:pPr marL="342900" indent="-342900" algn="justLow" rtl="1">
              <a:spcBef>
                <a:spcPct val="20000"/>
              </a:spcBef>
            </a:pPr>
            <a:r>
              <a:rPr lang="ar-SA" sz="2800" dirty="0">
                <a:latin typeface="Times New Roman" pitchFamily="18" charset="0"/>
                <a:cs typeface="B Nazanin" pitchFamily="2" charset="-78"/>
              </a:rPr>
              <a:t>بحران به هرگونه حادثه‌اي اطلاق مي‌شود كه به جان يا مال انسان آسيب برساند و نياز به اقدام فوري و</a:t>
            </a:r>
            <a:r>
              <a:rPr lang="en-US" sz="2800" dirty="0">
                <a:latin typeface="Times New Roman" pitchFamily="18" charset="0"/>
                <a:cs typeface="B Nazanin" pitchFamily="2" charset="-78"/>
              </a:rPr>
              <a:t> </a:t>
            </a:r>
            <a:r>
              <a:rPr lang="ar-SA" sz="2800" dirty="0">
                <a:latin typeface="Times New Roman" pitchFamily="18" charset="0"/>
                <a:cs typeface="B Nazanin" pitchFamily="2" charset="-78"/>
              </a:rPr>
              <a:t>فوق‌العاده داشته باشد.  </a:t>
            </a:r>
          </a:p>
          <a:p>
            <a:pPr marL="342900" indent="-342900" algn="justLow" rtl="1">
              <a:spcBef>
                <a:spcPct val="20000"/>
              </a:spcBef>
            </a:pPr>
            <a:endParaRPr lang="en-US" sz="3200"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fade">
                                      <p:cBhvr>
                                        <p:cTn id="7" dur="10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fade">
                                      <p:cBhvr>
                                        <p:cTn id="12" dur="1000"/>
                                        <p:tgtEl>
                                          <p:spTgt spid="4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0" end="0"/>
                                            </p:txEl>
                                          </p:spTgt>
                                        </p:tgtEl>
                                        <p:attrNameLst>
                                          <p:attrName>style.visibility</p:attrName>
                                        </p:attrNameLst>
                                      </p:cBhvr>
                                      <p:to>
                                        <p:strVal val="visible"/>
                                      </p:to>
                                    </p:set>
                                    <p:animEffect transition="in" filter="fade">
                                      <p:cBhvr>
                                        <p:cTn id="17" dur="10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P spid="460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rtl="1" eaLnBrk="1" fontAlgn="auto" hangingPunct="1">
              <a:spcAft>
                <a:spcPts val="0"/>
              </a:spcAft>
              <a:defRPr/>
            </a:pPr>
            <a:r>
              <a:rPr lang="fa-IR" sz="4900" dirty="0" smtClean="0">
                <a:solidFill>
                  <a:srgbClr val="FFFF00"/>
                </a:solidFill>
                <a:effectLst/>
                <a:cs typeface="B Titr" pitchFamily="2" charset="-78"/>
              </a:rPr>
              <a:t>م</a:t>
            </a:r>
            <a:r>
              <a:rPr lang="ar-SA" sz="4900" dirty="0" smtClean="0">
                <a:solidFill>
                  <a:srgbClr val="FFFF00"/>
                </a:solidFill>
                <a:effectLst/>
                <a:cs typeface="B Titr" pitchFamily="2" charset="-78"/>
              </a:rPr>
              <a:t>ديريت بحران</a:t>
            </a:r>
            <a:r>
              <a:rPr lang="ar-SA" dirty="0" smtClean="0">
                <a:solidFill>
                  <a:schemeClr val="bg1"/>
                </a:solidFill>
              </a:rPr>
              <a:t/>
            </a:r>
            <a:br>
              <a:rPr lang="ar-SA" dirty="0" smtClean="0">
                <a:solidFill>
                  <a:schemeClr val="bg1"/>
                </a:solidFill>
              </a:rPr>
            </a:br>
            <a:endParaRPr lang="en-US" dirty="0" smtClean="0">
              <a:solidFill>
                <a:schemeClr val="bg1"/>
              </a:solidFill>
            </a:endParaRPr>
          </a:p>
        </p:txBody>
      </p:sp>
      <p:sp>
        <p:nvSpPr>
          <p:cNvPr id="67587" name="Rectangle 3"/>
          <p:cNvSpPr>
            <a:spLocks noGrp="1" noChangeArrowheads="1"/>
          </p:cNvSpPr>
          <p:nvPr>
            <p:ph type="body" sz="half" idx="1"/>
          </p:nvPr>
        </p:nvSpPr>
        <p:spPr>
          <a:xfrm>
            <a:off x="0" y="1071563"/>
            <a:ext cx="9144000" cy="2928937"/>
          </a:xfrm>
        </p:spPr>
        <p:txBody>
          <a:bodyPr/>
          <a:lstStyle/>
          <a:p>
            <a:pPr algn="just" rtl="1" eaLnBrk="1" hangingPunct="1">
              <a:lnSpc>
                <a:spcPct val="90000"/>
              </a:lnSpc>
              <a:buFontTx/>
              <a:buNone/>
            </a:pPr>
            <a:endParaRPr lang="ar-SA" dirty="0" smtClean="0">
              <a:cs typeface="B Nazanin" pitchFamily="2" charset="-78"/>
            </a:endParaRPr>
          </a:p>
          <a:p>
            <a:pPr algn="just" rtl="1" eaLnBrk="1" hangingPunct="1">
              <a:lnSpc>
                <a:spcPct val="90000"/>
              </a:lnSpc>
              <a:buFontTx/>
              <a:buNone/>
            </a:pPr>
            <a:r>
              <a:rPr lang="fa-IR" dirty="0" smtClean="0">
                <a:cs typeface="B Nazanin" pitchFamily="2" charset="-78"/>
              </a:rPr>
              <a:t>  </a:t>
            </a:r>
            <a:r>
              <a:rPr lang="ar-SA" sz="2800" dirty="0" smtClean="0">
                <a:cs typeface="B Nazanin" pitchFamily="2" charset="-78"/>
              </a:rPr>
              <a:t>م</a:t>
            </a:r>
            <a:r>
              <a:rPr lang="fa-IR" sz="2800" dirty="0" smtClean="0">
                <a:cs typeface="B Nazanin" pitchFamily="2" charset="-78"/>
              </a:rPr>
              <a:t>ـ</a:t>
            </a:r>
            <a:r>
              <a:rPr lang="ar-SA" sz="2800" dirty="0" smtClean="0">
                <a:cs typeface="B Nazanin" pitchFamily="2" charset="-78"/>
              </a:rPr>
              <a:t>ديري</a:t>
            </a:r>
            <a:r>
              <a:rPr lang="fa-IR" sz="2800" dirty="0" smtClean="0">
                <a:cs typeface="B Nazanin" pitchFamily="2" charset="-78"/>
              </a:rPr>
              <a:t>ـ</a:t>
            </a:r>
            <a:r>
              <a:rPr lang="ar-SA" sz="2800" dirty="0" smtClean="0">
                <a:cs typeface="B Nazanin" pitchFamily="2" charset="-78"/>
              </a:rPr>
              <a:t>ت بح</a:t>
            </a:r>
            <a:r>
              <a:rPr lang="fa-IR" sz="2800" dirty="0" smtClean="0">
                <a:cs typeface="B Nazanin" pitchFamily="2" charset="-78"/>
              </a:rPr>
              <a:t>ـ</a:t>
            </a:r>
            <a:r>
              <a:rPr lang="ar-SA" sz="2800" dirty="0" smtClean="0">
                <a:cs typeface="B Nazanin" pitchFamily="2" charset="-78"/>
              </a:rPr>
              <a:t>ران علم</a:t>
            </a:r>
            <a:r>
              <a:rPr lang="fa-IR" sz="2800" dirty="0" smtClean="0">
                <a:cs typeface="B Nazanin" pitchFamily="2" charset="-78"/>
              </a:rPr>
              <a:t>ـ</a:t>
            </a:r>
            <a:r>
              <a:rPr lang="ar-SA" sz="2800" dirty="0" smtClean="0">
                <a:cs typeface="B Nazanin" pitchFamily="2" charset="-78"/>
              </a:rPr>
              <a:t>ي ك</a:t>
            </a:r>
            <a:r>
              <a:rPr lang="fa-IR" sz="2800" dirty="0" smtClean="0">
                <a:cs typeface="B Nazanin" pitchFamily="2" charset="-78"/>
              </a:rPr>
              <a:t>ـ</a:t>
            </a:r>
            <a:r>
              <a:rPr lang="ar-SA" sz="2800" dirty="0" smtClean="0">
                <a:cs typeface="B Nazanin" pitchFamily="2" charset="-78"/>
              </a:rPr>
              <a:t>ارب</a:t>
            </a:r>
            <a:r>
              <a:rPr lang="fa-IR" sz="2800" dirty="0" smtClean="0">
                <a:cs typeface="B Nazanin" pitchFamily="2" charset="-78"/>
              </a:rPr>
              <a:t>ـ</a:t>
            </a:r>
            <a:r>
              <a:rPr lang="ar-SA" sz="2800" dirty="0" smtClean="0">
                <a:cs typeface="B Nazanin" pitchFamily="2" charset="-78"/>
              </a:rPr>
              <a:t>ردي اس</a:t>
            </a:r>
            <a:r>
              <a:rPr lang="fa-IR" sz="2800" dirty="0" smtClean="0">
                <a:cs typeface="B Nazanin" pitchFamily="2" charset="-78"/>
              </a:rPr>
              <a:t>ـ</a:t>
            </a:r>
            <a:r>
              <a:rPr lang="ar-SA" sz="2800" dirty="0" smtClean="0">
                <a:cs typeface="B Nazanin" pitchFamily="2" charset="-78"/>
              </a:rPr>
              <a:t>ت ك</a:t>
            </a:r>
            <a:r>
              <a:rPr lang="fa-IR" sz="2800" dirty="0" smtClean="0">
                <a:cs typeface="B Nazanin" pitchFamily="2" charset="-78"/>
              </a:rPr>
              <a:t>ـ</a:t>
            </a:r>
            <a:r>
              <a:rPr lang="ar-SA" sz="2800" dirty="0" smtClean="0">
                <a:cs typeface="B Nazanin" pitchFamily="2" charset="-78"/>
              </a:rPr>
              <a:t>ه ب</a:t>
            </a:r>
            <a:r>
              <a:rPr lang="fa-IR" sz="2800" dirty="0" smtClean="0">
                <a:cs typeface="B Nazanin" pitchFamily="2" charset="-78"/>
              </a:rPr>
              <a:t>ـ</a:t>
            </a:r>
            <a:r>
              <a:rPr lang="ar-SA" sz="2800" dirty="0" smtClean="0">
                <a:cs typeface="B Nazanin" pitchFamily="2" charset="-78"/>
              </a:rPr>
              <a:t>وسيل</a:t>
            </a:r>
            <a:r>
              <a:rPr lang="fa-IR" sz="2800" dirty="0" smtClean="0">
                <a:cs typeface="B Nazanin" pitchFamily="2" charset="-78"/>
              </a:rPr>
              <a:t>ـ</a:t>
            </a:r>
            <a:r>
              <a:rPr lang="ar-SA" sz="2800" dirty="0" smtClean="0">
                <a:cs typeface="B Nazanin" pitchFamily="2" charset="-78"/>
              </a:rPr>
              <a:t>ه مش</a:t>
            </a:r>
            <a:r>
              <a:rPr lang="fa-IR" sz="2800" dirty="0" smtClean="0">
                <a:cs typeface="B Nazanin" pitchFamily="2" charset="-78"/>
              </a:rPr>
              <a:t>ـ</a:t>
            </a:r>
            <a:r>
              <a:rPr lang="ar-SA" sz="2800" dirty="0" smtClean="0">
                <a:cs typeface="B Nazanin" pitchFamily="2" charset="-78"/>
              </a:rPr>
              <a:t>اه</a:t>
            </a:r>
            <a:r>
              <a:rPr lang="fa-IR" sz="2800" dirty="0" smtClean="0">
                <a:cs typeface="B Nazanin" pitchFamily="2" charset="-78"/>
              </a:rPr>
              <a:t>ــ</a:t>
            </a:r>
            <a:r>
              <a:rPr lang="ar-SA" sz="2800" dirty="0" smtClean="0">
                <a:cs typeface="B Nazanin" pitchFamily="2" charset="-78"/>
              </a:rPr>
              <a:t>ده سيستماتيك بحرانها و</a:t>
            </a:r>
            <a:r>
              <a:rPr lang="fa-IR" sz="2800" dirty="0" smtClean="0">
                <a:cs typeface="B Nazanin" pitchFamily="2" charset="-78"/>
              </a:rPr>
              <a:t> </a:t>
            </a:r>
            <a:r>
              <a:rPr lang="ar-SA" sz="2800" dirty="0" smtClean="0">
                <a:cs typeface="B Nazanin" pitchFamily="2" charset="-78"/>
              </a:rPr>
              <a:t>تجزيه وتحليل آنها</a:t>
            </a:r>
            <a:r>
              <a:rPr lang="fa-IR" sz="2800" dirty="0" smtClean="0">
                <a:cs typeface="B Nazanin" pitchFamily="2" charset="-78"/>
              </a:rPr>
              <a:t> </a:t>
            </a:r>
            <a:r>
              <a:rPr lang="ar-SA" sz="2800" dirty="0" smtClean="0">
                <a:cs typeface="B Nazanin" pitchFamily="2" charset="-78"/>
              </a:rPr>
              <a:t>درجس</a:t>
            </a:r>
            <a:r>
              <a:rPr lang="fa-IR" sz="2800" dirty="0" smtClean="0">
                <a:cs typeface="B Nazanin" pitchFamily="2" charset="-78"/>
              </a:rPr>
              <a:t>ـ</a:t>
            </a:r>
            <a:r>
              <a:rPr lang="ar-SA" sz="2800" dirty="0" smtClean="0">
                <a:cs typeface="B Nazanin" pitchFamily="2" charset="-78"/>
              </a:rPr>
              <a:t>ت وجوي يافت</a:t>
            </a:r>
            <a:r>
              <a:rPr lang="fa-IR" sz="2800" dirty="0" smtClean="0">
                <a:cs typeface="B Nazanin" pitchFamily="2" charset="-78"/>
              </a:rPr>
              <a:t>ـ</a:t>
            </a:r>
            <a:r>
              <a:rPr lang="ar-SA" sz="2800" dirty="0" smtClean="0">
                <a:cs typeface="B Nazanin" pitchFamily="2" charset="-78"/>
              </a:rPr>
              <a:t>ن ابزاري اس</a:t>
            </a:r>
            <a:r>
              <a:rPr lang="fa-IR" sz="2800" dirty="0" smtClean="0">
                <a:cs typeface="B Nazanin" pitchFamily="2" charset="-78"/>
              </a:rPr>
              <a:t>ـ</a:t>
            </a:r>
            <a:r>
              <a:rPr lang="ar-SA" sz="2800" dirty="0" smtClean="0">
                <a:cs typeface="B Nazanin" pitchFamily="2" charset="-78"/>
              </a:rPr>
              <a:t>ت كه بوسيله آنها بتوان از بروز بحرانها پيشگ</a:t>
            </a:r>
            <a:r>
              <a:rPr lang="fa-IR" sz="2800" dirty="0" smtClean="0">
                <a:cs typeface="B Nazanin" pitchFamily="2" charset="-78"/>
              </a:rPr>
              <a:t>ــ</a:t>
            </a:r>
            <a:r>
              <a:rPr lang="ar-SA" sz="2800" dirty="0" smtClean="0">
                <a:cs typeface="B Nazanin" pitchFamily="2" charset="-78"/>
              </a:rPr>
              <a:t>يري نم</a:t>
            </a:r>
            <a:r>
              <a:rPr lang="fa-IR" sz="2800" dirty="0" smtClean="0">
                <a:cs typeface="B Nazanin" pitchFamily="2" charset="-78"/>
              </a:rPr>
              <a:t>ـ</a:t>
            </a:r>
            <a:r>
              <a:rPr lang="ar-SA" sz="2800" dirty="0" smtClean="0">
                <a:cs typeface="B Nazanin" pitchFamily="2" charset="-78"/>
              </a:rPr>
              <a:t>وده ويا درص</a:t>
            </a:r>
            <a:r>
              <a:rPr lang="fa-IR" sz="2800" dirty="0" smtClean="0">
                <a:cs typeface="B Nazanin" pitchFamily="2" charset="-78"/>
              </a:rPr>
              <a:t>ـ</a:t>
            </a:r>
            <a:r>
              <a:rPr lang="ar-SA" sz="2800" dirty="0" smtClean="0">
                <a:cs typeface="B Nazanin" pitchFamily="2" charset="-78"/>
              </a:rPr>
              <a:t>ورت بروز آن</a:t>
            </a:r>
            <a:r>
              <a:rPr lang="fa-IR" sz="2800" dirty="0" smtClean="0">
                <a:cs typeface="B Nazanin" pitchFamily="2" charset="-78"/>
              </a:rPr>
              <a:t>ـ</a:t>
            </a:r>
            <a:r>
              <a:rPr lang="ar-SA" sz="2800" dirty="0" smtClean="0">
                <a:cs typeface="B Nazanin" pitchFamily="2" charset="-78"/>
              </a:rPr>
              <a:t>ها</a:t>
            </a:r>
            <a:r>
              <a:rPr lang="fa-IR" sz="2800" dirty="0" smtClean="0">
                <a:cs typeface="B Nazanin" pitchFamily="2" charset="-78"/>
              </a:rPr>
              <a:t> </a:t>
            </a:r>
            <a:r>
              <a:rPr lang="ar-SA" sz="2800" dirty="0" smtClean="0">
                <a:cs typeface="B Nazanin" pitchFamily="2" charset="-78"/>
              </a:rPr>
              <a:t>درخص</a:t>
            </a:r>
            <a:r>
              <a:rPr lang="fa-IR" sz="2800" dirty="0" smtClean="0">
                <a:cs typeface="B Nazanin" pitchFamily="2" charset="-78"/>
              </a:rPr>
              <a:t>ـ</a:t>
            </a:r>
            <a:r>
              <a:rPr lang="ar-SA" sz="2800" dirty="0" smtClean="0">
                <a:cs typeface="B Nazanin" pitchFamily="2" charset="-78"/>
              </a:rPr>
              <a:t>وص</a:t>
            </a:r>
            <a:r>
              <a:rPr lang="fa-IR" sz="2800" dirty="0" smtClean="0">
                <a:cs typeface="B Nazanin" pitchFamily="2" charset="-78"/>
              </a:rPr>
              <a:t> </a:t>
            </a:r>
            <a:r>
              <a:rPr lang="ar-SA" sz="2800" dirty="0" smtClean="0">
                <a:cs typeface="B Nazanin" pitchFamily="2" charset="-78"/>
              </a:rPr>
              <a:t> كاه</a:t>
            </a:r>
            <a:r>
              <a:rPr lang="fa-IR" sz="2800" dirty="0" smtClean="0">
                <a:cs typeface="B Nazanin" pitchFamily="2" charset="-78"/>
              </a:rPr>
              <a:t>ـ</a:t>
            </a:r>
            <a:r>
              <a:rPr lang="ar-SA" sz="2800" dirty="0" smtClean="0">
                <a:cs typeface="B Nazanin" pitchFamily="2" charset="-78"/>
              </a:rPr>
              <a:t>ش آثار آن ،آمادگي لازم ،ام</a:t>
            </a:r>
            <a:r>
              <a:rPr lang="fa-IR" sz="2800" dirty="0" smtClean="0">
                <a:cs typeface="B Nazanin" pitchFamily="2" charset="-78"/>
              </a:rPr>
              <a:t>ـ</a:t>
            </a:r>
            <a:r>
              <a:rPr lang="ar-SA" sz="2800" dirty="0" smtClean="0">
                <a:cs typeface="B Nazanin" pitchFamily="2" charset="-78"/>
              </a:rPr>
              <a:t>داد رس</a:t>
            </a:r>
            <a:r>
              <a:rPr lang="fa-IR" sz="2800" dirty="0" smtClean="0">
                <a:cs typeface="B Nazanin" pitchFamily="2" charset="-78"/>
              </a:rPr>
              <a:t>ا</a:t>
            </a:r>
            <a:r>
              <a:rPr lang="ar-SA" sz="2800" dirty="0" smtClean="0">
                <a:cs typeface="B Nazanin" pitchFamily="2" charset="-78"/>
              </a:rPr>
              <a:t>ني سريع و</a:t>
            </a:r>
            <a:r>
              <a:rPr lang="fa-IR" sz="2800" dirty="0" smtClean="0">
                <a:cs typeface="B Nazanin" pitchFamily="2" charset="-78"/>
              </a:rPr>
              <a:t> </a:t>
            </a:r>
            <a:r>
              <a:rPr lang="ar-SA" sz="2800" dirty="0" smtClean="0">
                <a:cs typeface="B Nazanin" pitchFamily="2" charset="-78"/>
              </a:rPr>
              <a:t>به</a:t>
            </a:r>
            <a:r>
              <a:rPr lang="fa-IR" sz="2800" dirty="0" smtClean="0">
                <a:cs typeface="B Nazanin" pitchFamily="2" charset="-78"/>
              </a:rPr>
              <a:t>ـ</a:t>
            </a:r>
            <a:r>
              <a:rPr lang="ar-SA" sz="2800" dirty="0" smtClean="0">
                <a:cs typeface="B Nazanin" pitchFamily="2" charset="-78"/>
              </a:rPr>
              <a:t>بود اوضاع اق</a:t>
            </a:r>
            <a:r>
              <a:rPr lang="fa-IR" sz="2800" dirty="0" smtClean="0">
                <a:cs typeface="B Nazanin" pitchFamily="2" charset="-78"/>
              </a:rPr>
              <a:t>ـ</a:t>
            </a:r>
            <a:r>
              <a:rPr lang="ar-SA" sz="2800" dirty="0" smtClean="0">
                <a:cs typeface="B Nazanin" pitchFamily="2" charset="-78"/>
              </a:rPr>
              <a:t>دام نمود.</a:t>
            </a:r>
            <a:endParaRPr lang="en-US" dirty="0" smtClean="0">
              <a:cs typeface="B Nazanin" pitchFamily="2" charset="-78"/>
            </a:endParaRPr>
          </a:p>
        </p:txBody>
      </p:sp>
      <p:sp>
        <p:nvSpPr>
          <p:cNvPr id="8196" name="Rectangle 4"/>
          <p:cNvSpPr>
            <a:spLocks noChangeArrowheads="1"/>
          </p:cNvSpPr>
          <p:nvPr/>
        </p:nvSpPr>
        <p:spPr bwMode="auto">
          <a:xfrm>
            <a:off x="142875" y="4857750"/>
            <a:ext cx="9001125" cy="1266501"/>
          </a:xfrm>
          <a:prstGeom prst="rect">
            <a:avLst/>
          </a:prstGeom>
          <a:noFill/>
          <a:ln w="9525">
            <a:noFill/>
            <a:miter lim="800000"/>
            <a:headEnd/>
            <a:tailEnd/>
          </a:ln>
          <a:effectLst/>
        </p:spPr>
        <p:txBody>
          <a:bodyPr>
            <a:spAutoFit/>
          </a:bodyPr>
          <a:lstStyle/>
          <a:p>
            <a:pPr algn="just" rtl="1">
              <a:lnSpc>
                <a:spcPct val="90000"/>
              </a:lnSpc>
              <a:spcBef>
                <a:spcPct val="20000"/>
              </a:spcBef>
              <a:buClr>
                <a:schemeClr val="hlink"/>
              </a:buClr>
              <a:buSzPct val="120000"/>
              <a:defRPr/>
            </a:pPr>
            <a:r>
              <a:rPr lang="ar-SA" sz="2800" dirty="0">
                <a:latin typeface="Tahoma" pitchFamily="34" charset="0"/>
                <a:cs typeface="B Nazanin" pitchFamily="2" charset="-78"/>
              </a:rPr>
              <a:t>درواقع مديري</a:t>
            </a:r>
            <a:r>
              <a:rPr lang="fa-IR" sz="2800" dirty="0">
                <a:latin typeface="Tahoma" pitchFamily="34" charset="0"/>
                <a:cs typeface="B Nazanin" pitchFamily="2" charset="-78"/>
              </a:rPr>
              <a:t>ـ</a:t>
            </a:r>
            <a:r>
              <a:rPr lang="ar-SA" sz="2800" dirty="0">
                <a:latin typeface="Tahoma" pitchFamily="34" charset="0"/>
                <a:cs typeface="B Nazanin" pitchFamily="2" charset="-78"/>
              </a:rPr>
              <a:t>ت بح</a:t>
            </a:r>
            <a:r>
              <a:rPr lang="fa-IR" sz="2800" dirty="0">
                <a:latin typeface="Tahoma" pitchFamily="34" charset="0"/>
                <a:cs typeface="B Nazanin" pitchFamily="2" charset="-78"/>
              </a:rPr>
              <a:t>ـــ</a:t>
            </a:r>
            <a:r>
              <a:rPr lang="ar-SA" sz="2800" dirty="0">
                <a:latin typeface="Tahoma" pitchFamily="34" charset="0"/>
                <a:cs typeface="B Nazanin" pitchFamily="2" charset="-78"/>
              </a:rPr>
              <a:t>ران </a:t>
            </a:r>
            <a:r>
              <a:rPr lang="fa-IR" sz="2800" dirty="0">
                <a:latin typeface="Tahoma" pitchFamily="34" charset="0"/>
                <a:cs typeface="B Nazanin" pitchFamily="2" charset="-78"/>
              </a:rPr>
              <a:t>د</a:t>
            </a:r>
            <a:r>
              <a:rPr lang="ar-SA" sz="2800" dirty="0">
                <a:latin typeface="Tahoma" pitchFamily="34" charset="0"/>
                <a:cs typeface="B Nazanin" pitchFamily="2" charset="-78"/>
              </a:rPr>
              <a:t>انش</a:t>
            </a:r>
            <a:r>
              <a:rPr lang="fa-IR" sz="2800" dirty="0">
                <a:latin typeface="Tahoma" pitchFamily="34" charset="0"/>
                <a:cs typeface="B Nazanin" pitchFamily="2" charset="-78"/>
              </a:rPr>
              <a:t>ـ</a:t>
            </a:r>
            <a:r>
              <a:rPr lang="ar-SA" sz="2800" dirty="0">
                <a:latin typeface="Tahoma" pitchFamily="34" charset="0"/>
                <a:cs typeface="B Nazanin" pitchFamily="2" charset="-78"/>
              </a:rPr>
              <a:t>ي اس</a:t>
            </a:r>
            <a:r>
              <a:rPr lang="fa-IR" sz="2800" dirty="0">
                <a:latin typeface="Tahoma" pitchFamily="34" charset="0"/>
                <a:cs typeface="B Nazanin" pitchFamily="2" charset="-78"/>
              </a:rPr>
              <a:t>ـ</a:t>
            </a:r>
            <a:r>
              <a:rPr lang="ar-SA" sz="2800" dirty="0">
                <a:latin typeface="Tahoma" pitchFamily="34" charset="0"/>
                <a:cs typeface="B Nazanin" pitchFamily="2" charset="-78"/>
              </a:rPr>
              <a:t>ت كه ه</a:t>
            </a:r>
            <a:r>
              <a:rPr lang="fa-IR" sz="2800" dirty="0">
                <a:latin typeface="Tahoma" pitchFamily="34" charset="0"/>
                <a:cs typeface="B Nazanin" pitchFamily="2" charset="-78"/>
              </a:rPr>
              <a:t>ـ</a:t>
            </a:r>
            <a:r>
              <a:rPr lang="ar-SA" sz="2800" dirty="0">
                <a:latin typeface="Tahoma" pitchFamily="34" charset="0"/>
                <a:cs typeface="B Nazanin" pitchFamily="2" charset="-78"/>
              </a:rPr>
              <a:t>دف آن كاه</a:t>
            </a:r>
            <a:r>
              <a:rPr lang="fa-IR" sz="2800" dirty="0">
                <a:latin typeface="Tahoma" pitchFamily="34" charset="0"/>
                <a:cs typeface="B Nazanin" pitchFamily="2" charset="-78"/>
              </a:rPr>
              <a:t>ــ</a:t>
            </a:r>
            <a:r>
              <a:rPr lang="ar-SA" sz="2800" dirty="0">
                <a:latin typeface="Tahoma" pitchFamily="34" charset="0"/>
                <a:cs typeface="B Nazanin" pitchFamily="2" charset="-78"/>
              </a:rPr>
              <a:t>ش اثرات ب</a:t>
            </a:r>
            <a:r>
              <a:rPr lang="fa-IR" sz="2800" dirty="0">
                <a:latin typeface="Tahoma" pitchFamily="34" charset="0"/>
                <a:cs typeface="B Nazanin" pitchFamily="2" charset="-78"/>
              </a:rPr>
              <a:t>ـ</a:t>
            </a:r>
            <a:r>
              <a:rPr lang="ar-SA" sz="2800" dirty="0">
                <a:latin typeface="Tahoma" pitchFamily="34" charset="0"/>
                <a:cs typeface="B Nazanin" pitchFamily="2" charset="-78"/>
              </a:rPr>
              <a:t>لاياي طبيعي وانس</a:t>
            </a:r>
            <a:r>
              <a:rPr lang="fa-IR" sz="2800" dirty="0">
                <a:latin typeface="Tahoma" pitchFamily="34" charset="0"/>
                <a:cs typeface="B Nazanin" pitchFamily="2" charset="-78"/>
              </a:rPr>
              <a:t>ـ</a:t>
            </a:r>
            <a:r>
              <a:rPr lang="ar-SA" sz="2800" dirty="0">
                <a:latin typeface="Tahoma" pitchFamily="34" charset="0"/>
                <a:cs typeface="B Nazanin" pitchFamily="2" charset="-78"/>
              </a:rPr>
              <a:t>ان ساخ</a:t>
            </a:r>
            <a:r>
              <a:rPr lang="fa-IR" sz="2800" dirty="0">
                <a:latin typeface="Tahoma" pitchFamily="34" charset="0"/>
                <a:cs typeface="B Nazanin" pitchFamily="2" charset="-78"/>
              </a:rPr>
              <a:t>ـ</a:t>
            </a:r>
            <a:r>
              <a:rPr lang="ar-SA" sz="2800" dirty="0">
                <a:latin typeface="Tahoma" pitchFamily="34" charset="0"/>
                <a:cs typeface="B Nazanin" pitchFamily="2" charset="-78"/>
              </a:rPr>
              <a:t>ت با انج</a:t>
            </a:r>
            <a:r>
              <a:rPr lang="fa-IR" sz="2800" dirty="0">
                <a:latin typeface="Tahoma" pitchFamily="34" charset="0"/>
                <a:cs typeface="B Nazanin" pitchFamily="2" charset="-78"/>
              </a:rPr>
              <a:t>ـ</a:t>
            </a:r>
            <a:r>
              <a:rPr lang="ar-SA" sz="2800" dirty="0">
                <a:latin typeface="Tahoma" pitchFamily="34" charset="0"/>
                <a:cs typeface="B Nazanin" pitchFamily="2" charset="-78"/>
              </a:rPr>
              <a:t>ام برنام</a:t>
            </a:r>
            <a:r>
              <a:rPr lang="fa-IR" sz="2800" dirty="0">
                <a:latin typeface="Tahoma" pitchFamily="34" charset="0"/>
                <a:cs typeface="B Nazanin" pitchFamily="2" charset="-78"/>
              </a:rPr>
              <a:t>ـ</a:t>
            </a:r>
            <a:r>
              <a:rPr lang="ar-SA" sz="2800" dirty="0">
                <a:latin typeface="Tahoma" pitchFamily="34" charset="0"/>
                <a:cs typeface="B Nazanin" pitchFamily="2" charset="-78"/>
              </a:rPr>
              <a:t>ه ريزي ،</a:t>
            </a:r>
            <a:r>
              <a:rPr lang="fa-IR" sz="2800" dirty="0">
                <a:latin typeface="Tahoma" pitchFamily="34" charset="0"/>
                <a:cs typeface="B Nazanin" pitchFamily="2" charset="-78"/>
              </a:rPr>
              <a:t> </a:t>
            </a:r>
            <a:r>
              <a:rPr lang="ar-SA" sz="2800" dirty="0">
                <a:latin typeface="Tahoma" pitchFamily="34" charset="0"/>
                <a:cs typeface="B Nazanin" pitchFamily="2" charset="-78"/>
              </a:rPr>
              <a:t>س</a:t>
            </a:r>
            <a:r>
              <a:rPr lang="fa-IR" sz="2800" dirty="0">
                <a:latin typeface="Tahoma" pitchFamily="34" charset="0"/>
                <a:cs typeface="B Nazanin" pitchFamily="2" charset="-78"/>
              </a:rPr>
              <a:t>ـ</a:t>
            </a:r>
            <a:r>
              <a:rPr lang="ar-SA" sz="2800" dirty="0">
                <a:latin typeface="Tahoma" pitchFamily="34" charset="0"/>
                <a:cs typeface="B Nazanin" pitchFamily="2" charset="-78"/>
              </a:rPr>
              <a:t>ازمان</a:t>
            </a:r>
            <a:r>
              <a:rPr lang="fa-IR" sz="2800" dirty="0">
                <a:latin typeface="Tahoma" pitchFamily="34" charset="0"/>
                <a:cs typeface="B Nazanin" pitchFamily="2" charset="-78"/>
              </a:rPr>
              <a:t>ـ</a:t>
            </a:r>
            <a:r>
              <a:rPr lang="ar-SA" sz="2800" dirty="0">
                <a:latin typeface="Tahoma" pitchFamily="34" charset="0"/>
                <a:cs typeface="B Nazanin" pitchFamily="2" charset="-78"/>
              </a:rPr>
              <a:t>دهي وبسي</a:t>
            </a:r>
            <a:r>
              <a:rPr lang="fa-IR" sz="2800" dirty="0">
                <a:latin typeface="Tahoma" pitchFamily="34" charset="0"/>
                <a:cs typeface="B Nazanin" pitchFamily="2" charset="-78"/>
              </a:rPr>
              <a:t>ـ</a:t>
            </a:r>
            <a:r>
              <a:rPr lang="ar-SA" sz="2800" dirty="0">
                <a:latin typeface="Tahoma" pitchFamily="34" charset="0"/>
                <a:cs typeface="B Nazanin" pitchFamily="2" charset="-78"/>
              </a:rPr>
              <a:t>ج كليه امك</a:t>
            </a:r>
            <a:r>
              <a:rPr lang="fa-IR" sz="2800" dirty="0">
                <a:latin typeface="Tahoma" pitchFamily="34" charset="0"/>
                <a:cs typeface="B Nazanin" pitchFamily="2" charset="-78"/>
              </a:rPr>
              <a:t>ـ</a:t>
            </a:r>
            <a:r>
              <a:rPr lang="ar-SA" sz="2800" dirty="0">
                <a:latin typeface="Tahoma" pitchFamily="34" charset="0"/>
                <a:cs typeface="B Nazanin" pitchFamily="2" charset="-78"/>
              </a:rPr>
              <a:t>انات وتجهيزات مي باشد .</a:t>
            </a:r>
            <a:endParaRPr lang="en-US" sz="2800" dirty="0">
              <a:latin typeface="Tahoma" pitchFamily="34" charset="0"/>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6">
                                            <p:txEl>
                                              <p:pRg st="0" end="0"/>
                                            </p:txEl>
                                          </p:spTgt>
                                        </p:tgtEl>
                                        <p:attrNameLst>
                                          <p:attrName>style.visibility</p:attrName>
                                        </p:attrNameLst>
                                      </p:cBhvr>
                                      <p:to>
                                        <p:strVal val="visible"/>
                                      </p:to>
                                    </p:set>
                                    <p:anim calcmode="lin" valueType="num">
                                      <p:cBhvr additive="base">
                                        <p:cTn id="19"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819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73100" y="493713"/>
            <a:ext cx="8229600" cy="1139825"/>
          </a:xfrm>
          <a:prstGeom prst="rect">
            <a:avLst/>
          </a:prstGeom>
          <a:noFill/>
          <a:ln w="9525">
            <a:noFill/>
            <a:miter lim="800000"/>
            <a:headEnd/>
            <a:tailEnd/>
          </a:ln>
        </p:spPr>
        <p:txBody>
          <a:bodyPr anchor="ctr" anchorCtr="1"/>
          <a:lstStyle/>
          <a:p>
            <a:pPr algn="ctr" rtl="1"/>
            <a:r>
              <a:rPr lang="fa-IR" sz="4400" dirty="0">
                <a:solidFill>
                  <a:srgbClr val="FFFF00"/>
                </a:solidFill>
                <a:latin typeface="Times New Roman" pitchFamily="18" charset="0"/>
                <a:cs typeface="B Titr" pitchFamily="2" charset="-78"/>
              </a:rPr>
              <a:t>ارکان</a:t>
            </a:r>
            <a:r>
              <a:rPr lang="ar-SA" sz="4400" dirty="0">
                <a:solidFill>
                  <a:srgbClr val="FFFF00"/>
                </a:solidFill>
                <a:latin typeface="Times New Roman" pitchFamily="18" charset="0"/>
                <a:cs typeface="B Titr" pitchFamily="2" charset="-78"/>
              </a:rPr>
              <a:t> مديريت بحران</a:t>
            </a:r>
            <a:endParaRPr lang="en-US" sz="4400" dirty="0">
              <a:solidFill>
                <a:srgbClr val="FFFF00"/>
              </a:solidFill>
              <a:latin typeface="Times New Roman" pitchFamily="18" charset="0"/>
              <a:cs typeface="B Titr" pitchFamily="2" charset="-78"/>
            </a:endParaRPr>
          </a:p>
        </p:txBody>
      </p:sp>
      <p:sp>
        <p:nvSpPr>
          <p:cNvPr id="68611" name="Rectangle 3"/>
          <p:cNvSpPr>
            <a:spLocks noChangeArrowheads="1"/>
          </p:cNvSpPr>
          <p:nvPr/>
        </p:nvSpPr>
        <p:spPr bwMode="auto">
          <a:xfrm>
            <a:off x="0" y="1816100"/>
            <a:ext cx="8902700" cy="4530725"/>
          </a:xfrm>
          <a:prstGeom prst="rect">
            <a:avLst/>
          </a:prstGeom>
          <a:noFill/>
          <a:ln w="9525">
            <a:noFill/>
            <a:miter lim="800000"/>
            <a:headEnd/>
            <a:tailEnd/>
          </a:ln>
        </p:spPr>
        <p:txBody>
          <a:bodyPr/>
          <a:lstStyle/>
          <a:p>
            <a:pPr marL="342900" indent="-342900" algn="justLow" rtl="1">
              <a:lnSpc>
                <a:spcPct val="80000"/>
              </a:lnSpc>
              <a:spcBef>
                <a:spcPct val="20000"/>
              </a:spcBef>
            </a:pPr>
            <a:r>
              <a:rPr lang="ar-SA" sz="2800" dirty="0">
                <a:latin typeface="Times New Roman" pitchFamily="18" charset="0"/>
                <a:cs typeface="B Nazanin" pitchFamily="2" charset="-78"/>
              </a:rPr>
              <a:t>مديريت بحران </a:t>
            </a:r>
            <a:r>
              <a:rPr lang="fa-IR" sz="2800" dirty="0">
                <a:latin typeface="Times New Roman" pitchFamily="18" charset="0"/>
                <a:cs typeface="B Nazanin" pitchFamily="2" charset="-78"/>
              </a:rPr>
              <a:t>داراي چهار ركن اصلي متشكل از:</a:t>
            </a:r>
          </a:p>
          <a:p>
            <a:pPr marL="342900" indent="-342900" algn="justLow" rtl="1">
              <a:lnSpc>
                <a:spcPct val="80000"/>
              </a:lnSpc>
              <a:spcBef>
                <a:spcPct val="20000"/>
              </a:spcBef>
            </a:pPr>
            <a:endParaRPr lang="fa-IR" sz="2800" dirty="0">
              <a:latin typeface="Times New Roman" pitchFamily="18" charset="0"/>
              <a:cs typeface="B Nazanin" pitchFamily="2" charset="-78"/>
            </a:endParaRPr>
          </a:p>
          <a:p>
            <a:pPr marL="342900" indent="-342900" algn="justLow" rtl="1">
              <a:lnSpc>
                <a:spcPct val="80000"/>
              </a:lnSpc>
              <a:spcBef>
                <a:spcPct val="20000"/>
              </a:spcBef>
            </a:pPr>
            <a:r>
              <a:rPr lang="fa-IR" sz="2800" dirty="0">
                <a:latin typeface="Times New Roman" pitchFamily="18" charset="0"/>
                <a:cs typeface="B Nazanin" pitchFamily="2" charset="-78"/>
              </a:rPr>
              <a:t>1- كاهش خسارات</a:t>
            </a:r>
          </a:p>
          <a:p>
            <a:pPr marL="342900" indent="-342900" algn="justLow" rtl="1">
              <a:lnSpc>
                <a:spcPct val="80000"/>
              </a:lnSpc>
              <a:spcBef>
                <a:spcPct val="20000"/>
              </a:spcBef>
            </a:pPr>
            <a:r>
              <a:rPr lang="fa-IR" sz="2800" dirty="0">
                <a:latin typeface="Times New Roman" pitchFamily="18" charset="0"/>
                <a:cs typeface="B Nazanin" pitchFamily="2" charset="-78"/>
              </a:rPr>
              <a:t>2- آمادگي</a:t>
            </a:r>
          </a:p>
          <a:p>
            <a:pPr marL="342900" indent="-342900" algn="justLow" rtl="1">
              <a:lnSpc>
                <a:spcPct val="80000"/>
              </a:lnSpc>
              <a:spcBef>
                <a:spcPct val="20000"/>
              </a:spcBef>
            </a:pPr>
            <a:r>
              <a:rPr lang="fa-IR" sz="2800" dirty="0">
                <a:latin typeface="Times New Roman" pitchFamily="18" charset="0"/>
                <a:cs typeface="B Nazanin" pitchFamily="2" charset="-78"/>
              </a:rPr>
              <a:t>3- واكنش/ پاسخ</a:t>
            </a:r>
          </a:p>
          <a:p>
            <a:pPr marL="342900" indent="-342900" algn="justLow" rtl="1">
              <a:lnSpc>
                <a:spcPct val="80000"/>
              </a:lnSpc>
              <a:spcBef>
                <a:spcPct val="20000"/>
              </a:spcBef>
            </a:pPr>
            <a:r>
              <a:rPr lang="fa-IR" sz="2800" dirty="0">
                <a:latin typeface="Times New Roman" pitchFamily="18" charset="0"/>
                <a:cs typeface="B Nazanin" pitchFamily="2" charset="-78"/>
              </a:rPr>
              <a:t>4- بازسازي و عادي سازي</a:t>
            </a:r>
            <a:endParaRPr lang="en-US" sz="2800" dirty="0">
              <a:latin typeface="Times New Roman" pitchFamily="18" charset="0"/>
              <a:cs typeface="B Nazanin" pitchFamily="2" charset="-78"/>
            </a:endParaRPr>
          </a:p>
          <a:p>
            <a:pPr marL="342900" indent="-342900" algn="justLow" rtl="1">
              <a:lnSpc>
                <a:spcPct val="80000"/>
              </a:lnSpc>
              <a:spcBef>
                <a:spcPct val="20000"/>
              </a:spcBef>
            </a:pPr>
            <a:endParaRPr lang="fa-IR" sz="2800" dirty="0">
              <a:latin typeface="Times New Roman" pitchFamily="18" charset="0"/>
              <a:cs typeface="B Nazanin" pitchFamily="2" charset="-78"/>
            </a:endParaRPr>
          </a:p>
          <a:p>
            <a:pPr marL="342900" indent="-342900" algn="justLow" rtl="1">
              <a:lnSpc>
                <a:spcPct val="80000"/>
              </a:lnSpc>
              <a:spcBef>
                <a:spcPct val="20000"/>
              </a:spcBef>
            </a:pPr>
            <a:r>
              <a:rPr lang="fa-IR" sz="2800" dirty="0">
                <a:latin typeface="Times New Roman" pitchFamily="18" charset="0"/>
                <a:cs typeface="B Nazanin" pitchFamily="2" charset="-78"/>
              </a:rPr>
              <a:t>سيستم جامع مديريت بحران مخاطرات بالقوه و منابع موجود را ارزيابي كرده و طوري برنامه ريزي مي‌نمايد كه منابع موجود را با مخاطرات موازنه كند.</a:t>
            </a:r>
            <a:r>
              <a:rPr lang="ar-SA" sz="2800" dirty="0">
                <a:latin typeface="Times New Roman" pitchFamily="18" charset="0"/>
                <a:cs typeface="B Nazanin" pitchFamily="2" charset="-78"/>
              </a:rPr>
              <a:t>  </a:t>
            </a:r>
            <a:endParaRPr lang="en-US" sz="2800" dirty="0">
              <a:latin typeface="Times New Roman" pitchFamily="18" charset="0"/>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 calcmode="lin" valueType="num">
                                      <p:cBhvr additive="base">
                                        <p:cTn id="7" dur="5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0" end="0"/>
                                            </p:txEl>
                                          </p:spTgt>
                                        </p:tgtEl>
                                        <p:attrNameLst>
                                          <p:attrName>style.visibility</p:attrName>
                                        </p:attrNameLst>
                                      </p:cBhvr>
                                      <p:to>
                                        <p:strVal val="visible"/>
                                      </p:to>
                                    </p:set>
                                    <p:anim calcmode="lin" valueType="num">
                                      <p:cBhvr additive="base">
                                        <p:cTn id="13"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 calcmode="lin" valueType="num">
                                      <p:cBhvr additive="base">
                                        <p:cTn id="17"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86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8611">
                                            <p:txEl>
                                              <p:pRg st="3" end="3"/>
                                            </p:txEl>
                                          </p:spTgt>
                                        </p:tgtEl>
                                        <p:attrNameLst>
                                          <p:attrName>style.visibility</p:attrName>
                                        </p:attrNameLst>
                                      </p:cBhvr>
                                      <p:to>
                                        <p:strVal val="visible"/>
                                      </p:to>
                                    </p:set>
                                    <p:anim calcmode="lin" valueType="num">
                                      <p:cBhvr additive="base">
                                        <p:cTn id="21"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86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 calcmode="lin" valueType="num">
                                      <p:cBhvr additive="base">
                                        <p:cTn id="25"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8611">
                                            <p:txEl>
                                              <p:pRg st="5" end="5"/>
                                            </p:txEl>
                                          </p:spTgt>
                                        </p:tgtEl>
                                        <p:attrNameLst>
                                          <p:attrName>style.visibility</p:attrName>
                                        </p:attrNameLst>
                                      </p:cBhvr>
                                      <p:to>
                                        <p:strVal val="visible"/>
                                      </p:to>
                                    </p:set>
                                    <p:anim calcmode="lin" valueType="num">
                                      <p:cBhvr additive="base">
                                        <p:cTn id="29" dur="5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861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8611">
                                            <p:txEl>
                                              <p:pRg st="7" end="7"/>
                                            </p:txEl>
                                          </p:spTgt>
                                        </p:tgtEl>
                                        <p:attrNameLst>
                                          <p:attrName>style.visibility</p:attrName>
                                        </p:attrNameLst>
                                      </p:cBhvr>
                                      <p:to>
                                        <p:strVal val="visible"/>
                                      </p:to>
                                    </p:set>
                                    <p:anim calcmode="lin" valueType="num">
                                      <p:cBhvr additive="base">
                                        <p:cTn id="33" dur="5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86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allAtOnce"/>
      <p:bldP spid="6861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a:xfrm>
            <a:off x="457200" y="333375"/>
            <a:ext cx="8435975" cy="5792788"/>
          </a:xfrm>
        </p:spPr>
        <p:txBody>
          <a:bodyPr>
            <a:normAutofit/>
          </a:bodyPr>
          <a:lstStyle/>
          <a:p>
            <a:pPr algn="r" eaLnBrk="1" hangingPunct="1">
              <a:buFontTx/>
              <a:buNone/>
            </a:pPr>
            <a:r>
              <a:rPr lang="fa-IR" sz="2800" dirty="0" smtClean="0">
                <a:solidFill>
                  <a:srgbClr val="FFC000"/>
                </a:solidFill>
                <a:cs typeface="B Nazanin" pitchFamily="2" charset="-78"/>
              </a:rPr>
              <a:t>پيشگيري و كاهش اثرات:</a:t>
            </a:r>
          </a:p>
          <a:p>
            <a:pPr algn="r" eaLnBrk="1" hangingPunct="1">
              <a:buFontTx/>
              <a:buNone/>
            </a:pPr>
            <a:r>
              <a:rPr lang="fa-IR" sz="2800" dirty="0" smtClean="0">
                <a:solidFill>
                  <a:schemeClr val="bg1"/>
                </a:solidFill>
                <a:cs typeface="B Nazanin" pitchFamily="2" charset="-78"/>
              </a:rPr>
              <a:t> </a:t>
            </a:r>
            <a:r>
              <a:rPr lang="fa-IR" sz="2800" dirty="0" smtClean="0">
                <a:cs typeface="B Nazanin" pitchFamily="2" charset="-78"/>
              </a:rPr>
              <a:t>كاهش احتمال وقوع يا اثرات ناشي از بلايا</a:t>
            </a:r>
            <a:endParaRPr lang="en-US" sz="2800" dirty="0" smtClean="0">
              <a:cs typeface="B Nazanin" pitchFamily="2" charset="-78"/>
            </a:endParaRPr>
          </a:p>
          <a:p>
            <a:pPr algn="r" eaLnBrk="1" hangingPunct="1">
              <a:buFontTx/>
              <a:buNone/>
            </a:pPr>
            <a:endParaRPr lang="fa-IR" sz="2800" dirty="0" smtClean="0">
              <a:solidFill>
                <a:schemeClr val="bg1"/>
              </a:solidFill>
              <a:cs typeface="B Nazanin" pitchFamily="2" charset="-78"/>
            </a:endParaRPr>
          </a:p>
          <a:p>
            <a:pPr algn="r" eaLnBrk="1" hangingPunct="1">
              <a:buFontTx/>
              <a:buNone/>
            </a:pPr>
            <a:r>
              <a:rPr lang="fa-IR" sz="2800" dirty="0" smtClean="0">
                <a:solidFill>
                  <a:srgbClr val="FFC000"/>
                </a:solidFill>
                <a:cs typeface="B Nazanin" pitchFamily="2" charset="-78"/>
              </a:rPr>
              <a:t>آمادگي:</a:t>
            </a:r>
          </a:p>
          <a:p>
            <a:pPr algn="r" eaLnBrk="1" hangingPunct="1">
              <a:buFontTx/>
              <a:buNone/>
            </a:pPr>
            <a:r>
              <a:rPr lang="fa-IR" sz="2800" dirty="0" smtClean="0">
                <a:solidFill>
                  <a:schemeClr val="bg1"/>
                </a:solidFill>
                <a:cs typeface="B Nazanin" pitchFamily="2" charset="-78"/>
              </a:rPr>
              <a:t> </a:t>
            </a:r>
            <a:r>
              <a:rPr lang="fa-IR" sz="2800" dirty="0" smtClean="0">
                <a:cs typeface="B Nazanin" pitchFamily="2" charset="-78"/>
              </a:rPr>
              <a:t>برنامه‌ريزي، آموزش و مانور و پژوهش</a:t>
            </a:r>
            <a:endParaRPr lang="en-US" sz="2800" dirty="0" smtClean="0">
              <a:cs typeface="B Nazanin" pitchFamily="2" charset="-78"/>
            </a:endParaRPr>
          </a:p>
          <a:p>
            <a:pPr algn="r" eaLnBrk="1" hangingPunct="1">
              <a:buFontTx/>
              <a:buNone/>
            </a:pPr>
            <a:endParaRPr lang="fa-IR" sz="2800" dirty="0" smtClean="0">
              <a:solidFill>
                <a:schemeClr val="bg1"/>
              </a:solidFill>
              <a:cs typeface="B Nazanin" pitchFamily="2" charset="-78"/>
            </a:endParaRPr>
          </a:p>
          <a:p>
            <a:pPr algn="r" eaLnBrk="1" hangingPunct="1">
              <a:buFontTx/>
              <a:buNone/>
            </a:pPr>
            <a:r>
              <a:rPr lang="fa-IR" sz="2800" dirty="0" smtClean="0">
                <a:solidFill>
                  <a:srgbClr val="FFC000"/>
                </a:solidFill>
                <a:cs typeface="B Nazanin" pitchFamily="2" charset="-78"/>
              </a:rPr>
              <a:t>مقابله(پاسخ):</a:t>
            </a:r>
          </a:p>
          <a:p>
            <a:pPr algn="r" eaLnBrk="1" hangingPunct="1">
              <a:buFontTx/>
              <a:buNone/>
            </a:pPr>
            <a:r>
              <a:rPr lang="fa-IR" sz="2800" dirty="0" smtClean="0">
                <a:cs typeface="B Nazanin" pitchFamily="2" charset="-78"/>
              </a:rPr>
              <a:t>ارائه خدمات اضطراري بلافاصله پس از وقوع بحران</a:t>
            </a:r>
            <a:endParaRPr lang="en-US" sz="2800" dirty="0" smtClean="0">
              <a:cs typeface="B Nazanin" pitchFamily="2" charset="-78"/>
            </a:endParaRPr>
          </a:p>
          <a:p>
            <a:pPr algn="r" eaLnBrk="1" hangingPunct="1">
              <a:buFontTx/>
              <a:buNone/>
            </a:pPr>
            <a:endParaRPr lang="fa-IR" sz="2800" dirty="0" smtClean="0">
              <a:solidFill>
                <a:schemeClr val="bg1"/>
              </a:solidFill>
              <a:cs typeface="B Nazanin" pitchFamily="2" charset="-78"/>
            </a:endParaRPr>
          </a:p>
          <a:p>
            <a:pPr algn="r" eaLnBrk="1" hangingPunct="1">
              <a:buFontTx/>
              <a:buNone/>
            </a:pPr>
            <a:r>
              <a:rPr lang="fa-IR" sz="2800" dirty="0" smtClean="0">
                <a:solidFill>
                  <a:srgbClr val="FFC000"/>
                </a:solidFill>
                <a:cs typeface="B Nazanin" pitchFamily="2" charset="-78"/>
              </a:rPr>
              <a:t>بازسازي:</a:t>
            </a:r>
          </a:p>
          <a:p>
            <a:pPr algn="r" eaLnBrk="1" hangingPunct="1">
              <a:buFontTx/>
              <a:buNone/>
            </a:pPr>
            <a:r>
              <a:rPr lang="fa-IR" sz="2800" dirty="0" smtClean="0">
                <a:solidFill>
                  <a:schemeClr val="bg1"/>
                </a:solidFill>
                <a:cs typeface="B Nazanin" pitchFamily="2" charset="-78"/>
              </a:rPr>
              <a:t> </a:t>
            </a:r>
            <a:r>
              <a:rPr lang="fa-IR" sz="2800" dirty="0" smtClean="0">
                <a:cs typeface="B Nazanin" pitchFamily="2" charset="-78"/>
              </a:rPr>
              <a:t>بازگرداندن جامعه به حالت عادي و نه لزوما حالت پيش از بحران</a:t>
            </a:r>
            <a:endParaRPr lang="en-US" sz="2800"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609600" y="1295400"/>
            <a:ext cx="8077200" cy="1981200"/>
          </a:xfrm>
        </p:spPr>
        <p:txBody>
          <a:bodyPr>
            <a:noAutofit/>
          </a:bodyPr>
          <a:lstStyle/>
          <a:p>
            <a:pPr eaLnBrk="1" hangingPunct="1">
              <a:lnSpc>
                <a:spcPct val="90000"/>
              </a:lnSpc>
              <a:buFontTx/>
              <a:buNone/>
              <a:defRPr/>
            </a:pPr>
            <a:endParaRPr lang="fa-IR" sz="3200" dirty="0" smtClean="0">
              <a:solidFill>
                <a:srgbClr val="FF9933"/>
              </a:solidFill>
              <a:cs typeface="B Nazanin" pitchFamily="2" charset="-78"/>
            </a:endParaRPr>
          </a:p>
          <a:p>
            <a:pPr lvl="2" algn="r" rtl="1" eaLnBrk="1" hangingPunct="1">
              <a:lnSpc>
                <a:spcPct val="95000"/>
              </a:lnSpc>
              <a:defRPr/>
            </a:pPr>
            <a:r>
              <a:rPr lang="fa-IR" sz="2800" dirty="0" smtClean="0">
                <a:cs typeface="B Nazanin" pitchFamily="2" charset="-78"/>
              </a:rPr>
              <a:t>تاخير در اطلاع رساني</a:t>
            </a:r>
          </a:p>
          <a:p>
            <a:pPr lvl="2" algn="r" rtl="1" eaLnBrk="1" hangingPunct="1">
              <a:lnSpc>
                <a:spcPct val="95000"/>
              </a:lnSpc>
              <a:defRPr/>
            </a:pPr>
            <a:r>
              <a:rPr lang="fa-IR" sz="2800" dirty="0" smtClean="0">
                <a:cs typeface="B Nazanin" pitchFamily="2" charset="-78"/>
              </a:rPr>
              <a:t>سردرگمي پرسنل</a:t>
            </a:r>
          </a:p>
          <a:p>
            <a:pPr lvl="2" algn="r" rtl="1" eaLnBrk="1" hangingPunct="1">
              <a:lnSpc>
                <a:spcPct val="95000"/>
              </a:lnSpc>
              <a:defRPr/>
            </a:pPr>
            <a:r>
              <a:rPr lang="fa-IR" sz="2800" dirty="0" smtClean="0">
                <a:cs typeface="B Nazanin" pitchFamily="2" charset="-78"/>
              </a:rPr>
              <a:t>كمبود ظرفيت اورژانس</a:t>
            </a:r>
          </a:p>
          <a:p>
            <a:pPr lvl="2" algn="r" rtl="1" eaLnBrk="1" hangingPunct="1">
              <a:lnSpc>
                <a:spcPct val="95000"/>
              </a:lnSpc>
              <a:defRPr/>
            </a:pPr>
            <a:r>
              <a:rPr lang="fa-IR" sz="2800" dirty="0" smtClean="0">
                <a:cs typeface="B Nazanin" pitchFamily="2" charset="-78"/>
              </a:rPr>
              <a:t>مشكل تجهيزات</a:t>
            </a:r>
          </a:p>
          <a:p>
            <a:pPr lvl="2" algn="r" rtl="1" eaLnBrk="1" hangingPunct="1">
              <a:lnSpc>
                <a:spcPct val="95000"/>
              </a:lnSpc>
              <a:defRPr/>
            </a:pPr>
            <a:r>
              <a:rPr lang="fa-IR" sz="2800" dirty="0" smtClean="0">
                <a:cs typeface="B Nazanin" pitchFamily="2" charset="-78"/>
              </a:rPr>
              <a:t>عدم طبقه بندي بيماران</a:t>
            </a:r>
          </a:p>
          <a:p>
            <a:pPr lvl="2" algn="r" rtl="1" eaLnBrk="1" hangingPunct="1">
              <a:lnSpc>
                <a:spcPct val="95000"/>
              </a:lnSpc>
              <a:defRPr/>
            </a:pPr>
            <a:r>
              <a:rPr lang="fa-IR" sz="2800" dirty="0" smtClean="0">
                <a:cs typeface="B Nazanin" pitchFamily="2" charset="-78"/>
              </a:rPr>
              <a:t>اشغال و قطع خطوط تلفن</a:t>
            </a:r>
          </a:p>
          <a:p>
            <a:pPr lvl="2" algn="r" rtl="1" eaLnBrk="1" hangingPunct="1">
              <a:lnSpc>
                <a:spcPct val="95000"/>
              </a:lnSpc>
              <a:defRPr/>
            </a:pPr>
            <a:r>
              <a:rPr lang="fa-IR" sz="2800" dirty="0" smtClean="0">
                <a:cs typeface="B Nazanin" pitchFamily="2" charset="-78"/>
              </a:rPr>
              <a:t>واكنشهاي روحي رواني</a:t>
            </a:r>
          </a:p>
          <a:p>
            <a:pPr lvl="2" algn="r" rtl="1" eaLnBrk="1" hangingPunct="1">
              <a:lnSpc>
                <a:spcPct val="95000"/>
              </a:lnSpc>
              <a:defRPr/>
            </a:pPr>
            <a:r>
              <a:rPr lang="en-US" sz="2800" dirty="0" smtClean="0">
                <a:cs typeface="B Nazanin" pitchFamily="2" charset="-78"/>
              </a:rPr>
              <a:t>Convergence</a:t>
            </a:r>
          </a:p>
          <a:p>
            <a:pPr lvl="2" algn="r" rtl="1" eaLnBrk="1" hangingPunct="1">
              <a:lnSpc>
                <a:spcPct val="95000"/>
              </a:lnSpc>
              <a:defRPr/>
            </a:pPr>
            <a:r>
              <a:rPr lang="fa-IR" sz="2800" dirty="0" smtClean="0">
                <a:cs typeface="B Nazanin" pitchFamily="2" charset="-78"/>
              </a:rPr>
              <a:t>تكميل سريع ظرفيت درماني مراكز نزديك</a:t>
            </a:r>
          </a:p>
          <a:p>
            <a:pPr lvl="2" eaLnBrk="1" hangingPunct="1">
              <a:lnSpc>
                <a:spcPct val="90000"/>
              </a:lnSpc>
              <a:defRPr/>
            </a:pPr>
            <a:endParaRPr lang="fa-IR" sz="2800" dirty="0" smtClean="0">
              <a:cs typeface="B Nazanin" pitchFamily="2" charset="-78"/>
            </a:endParaRPr>
          </a:p>
          <a:p>
            <a:pPr eaLnBrk="1" hangingPunct="1">
              <a:lnSpc>
                <a:spcPct val="90000"/>
              </a:lnSpc>
              <a:defRPr/>
            </a:pPr>
            <a:endParaRPr lang="en-US" sz="2400" dirty="0" smtClean="0">
              <a:cs typeface="B Nazanin" pitchFamily="2" charset="-78"/>
            </a:endParaRPr>
          </a:p>
        </p:txBody>
      </p:sp>
      <p:sp>
        <p:nvSpPr>
          <p:cNvPr id="53251" name="Rectangle 3"/>
          <p:cNvSpPr>
            <a:spLocks noGrp="1" noChangeArrowheads="1"/>
          </p:cNvSpPr>
          <p:nvPr>
            <p:ph type="title"/>
          </p:nvPr>
        </p:nvSpPr>
        <p:spPr/>
        <p:txBody>
          <a:bodyPr>
            <a:normAutofit/>
          </a:bodyPr>
          <a:lstStyle/>
          <a:p>
            <a:pPr algn="ctr" rtl="1" eaLnBrk="1" hangingPunct="1">
              <a:defRPr/>
            </a:pPr>
            <a:r>
              <a:rPr lang="fa-IR" sz="4400" b="1" dirty="0" smtClean="0">
                <a:solidFill>
                  <a:srgbClr val="FFFF00"/>
                </a:solidFill>
                <a:effectLst/>
                <a:cs typeface="B Titr" pitchFamily="2" charset="-78"/>
              </a:rPr>
              <a:t>اثرات </a:t>
            </a:r>
            <a:r>
              <a:rPr lang="en-US" sz="4400" b="1" dirty="0" smtClean="0">
                <a:solidFill>
                  <a:srgbClr val="FFFF00"/>
                </a:solidFill>
                <a:effectLst/>
                <a:cs typeface="B Titr" pitchFamily="2" charset="-78"/>
              </a:rPr>
              <a:t>Disaster</a:t>
            </a:r>
            <a:r>
              <a:rPr lang="fa-IR" sz="4400" b="1" dirty="0" smtClean="0">
                <a:solidFill>
                  <a:srgbClr val="FFFF00"/>
                </a:solidFill>
                <a:effectLst/>
                <a:cs typeface="B Titr" pitchFamily="2" charset="-78"/>
              </a:rPr>
              <a:t> بر بيمارستان</a:t>
            </a:r>
            <a:endParaRPr lang="en-US" sz="4400" b="1" dirty="0" smtClean="0">
              <a:solidFill>
                <a:srgbClr val="FFFF00"/>
              </a:solidFill>
              <a:effectLst/>
              <a:cs typeface="B Titr"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28625" y="0"/>
            <a:ext cx="8401050" cy="1143000"/>
          </a:xfrm>
        </p:spPr>
        <p:txBody>
          <a:bodyPr>
            <a:normAutofit fontScale="90000"/>
          </a:bodyPr>
          <a:lstStyle/>
          <a:p>
            <a:pPr algn="ctr" eaLnBrk="1" hangingPunct="1">
              <a:defRPr/>
            </a:pPr>
            <a:r>
              <a:rPr lang="fa-IR" dirty="0" smtClean="0">
                <a:solidFill>
                  <a:srgbClr val="FFFF00"/>
                </a:solidFill>
                <a:cs typeface="B Titr" pitchFamily="2" charset="-78"/>
              </a:rPr>
              <a:t>کمیته مقابله با حوادث غیرمترقبه بیمارستانی</a:t>
            </a:r>
            <a:r>
              <a:rPr lang="fa-IR" dirty="0" smtClean="0"/>
              <a:t/>
            </a:r>
            <a:br>
              <a:rPr lang="fa-IR" dirty="0" smtClean="0"/>
            </a:br>
            <a:r>
              <a:rPr lang="fa-IR" dirty="0" smtClean="0"/>
              <a:t>(</a:t>
            </a:r>
            <a:r>
              <a:rPr lang="fa-IR" sz="3200" dirty="0" smtClean="0"/>
              <a:t>کمیته مدیریت خطر حوادث و بلایا)</a:t>
            </a:r>
            <a:endParaRPr lang="en-US" dirty="0" smtClean="0"/>
          </a:p>
        </p:txBody>
      </p:sp>
      <p:sp>
        <p:nvSpPr>
          <p:cNvPr id="26627" name="Rectangle 3"/>
          <p:cNvSpPr>
            <a:spLocks noGrp="1" noChangeArrowheads="1"/>
          </p:cNvSpPr>
          <p:nvPr>
            <p:ph type="body" idx="1"/>
          </p:nvPr>
        </p:nvSpPr>
        <p:spPr>
          <a:xfrm>
            <a:off x="0" y="1571612"/>
            <a:ext cx="9144000" cy="5138742"/>
          </a:xfrm>
        </p:spPr>
        <p:txBody>
          <a:bodyPr>
            <a:normAutofit fontScale="40000" lnSpcReduction="20000"/>
          </a:bodyPr>
          <a:lstStyle/>
          <a:p>
            <a:pPr algn="r" rtl="1" eaLnBrk="1" hangingPunct="1">
              <a:lnSpc>
                <a:spcPct val="80000"/>
              </a:lnSpc>
              <a:buNone/>
            </a:pPr>
            <a:r>
              <a:rPr lang="fa-IR" sz="8600" b="1" dirty="0" smtClean="0">
                <a:solidFill>
                  <a:srgbClr val="FFC000"/>
                </a:solidFill>
                <a:cs typeface="B Nazanin" pitchFamily="2" charset="-78"/>
              </a:rPr>
              <a:t>تشکیل جلسات  :  </a:t>
            </a:r>
            <a:r>
              <a:rPr lang="fa-IR" sz="8600" dirty="0" smtClean="0">
                <a:cs typeface="B Nazanin" pitchFamily="2" charset="-78"/>
              </a:rPr>
              <a:t>هر ماه حداقل یک بار</a:t>
            </a:r>
          </a:p>
          <a:p>
            <a:pPr algn="r" rtl="1" eaLnBrk="1" hangingPunct="1">
              <a:lnSpc>
                <a:spcPct val="120000"/>
              </a:lnSpc>
              <a:buNone/>
            </a:pPr>
            <a:r>
              <a:rPr lang="fa-IR" sz="8600" b="1" dirty="0" smtClean="0">
                <a:solidFill>
                  <a:srgbClr val="FFC000"/>
                </a:solidFill>
                <a:cs typeface="B Nazanin" pitchFamily="2" charset="-78"/>
              </a:rPr>
              <a:t>وظایف  :</a:t>
            </a:r>
          </a:p>
          <a:p>
            <a:pPr algn="r" rtl="1" eaLnBrk="1" hangingPunct="1">
              <a:lnSpc>
                <a:spcPct val="120000"/>
              </a:lnSpc>
              <a:buFontTx/>
              <a:buNone/>
            </a:pPr>
            <a:r>
              <a:rPr lang="fa-IR" sz="6000" dirty="0" smtClean="0">
                <a:cs typeface="B Nazanin" pitchFamily="2" charset="-78"/>
              </a:rPr>
              <a:t>    - بررسی نتایج ارزیابی سالیانه ایمنی بیمارستان(</a:t>
            </a:r>
            <a:r>
              <a:rPr lang="en-US" sz="6000" dirty="0" smtClean="0">
                <a:cs typeface="B Nazanin" pitchFamily="2" charset="-78"/>
              </a:rPr>
              <a:t>HSI</a:t>
            </a:r>
            <a:r>
              <a:rPr lang="fa-IR" sz="6000" dirty="0" smtClean="0">
                <a:cs typeface="B Nazanin" pitchFamily="2" charset="-78"/>
              </a:rPr>
              <a:t>)</a:t>
            </a:r>
          </a:p>
          <a:p>
            <a:pPr algn="r" rtl="1" eaLnBrk="1" hangingPunct="1">
              <a:lnSpc>
                <a:spcPct val="120000"/>
              </a:lnSpc>
              <a:buFontTx/>
              <a:buNone/>
            </a:pPr>
            <a:r>
              <a:rPr lang="fa-IR" sz="6000" dirty="0" smtClean="0">
                <a:cs typeface="B Nazanin" pitchFamily="2" charset="-78"/>
              </a:rPr>
              <a:t>    - شناسایی مخاطرات تهدید کننده بیمارستان</a:t>
            </a:r>
          </a:p>
          <a:p>
            <a:pPr algn="r" rtl="1" eaLnBrk="1" hangingPunct="1">
              <a:lnSpc>
                <a:spcPct val="120000"/>
              </a:lnSpc>
              <a:buFontTx/>
              <a:buNone/>
            </a:pPr>
            <a:r>
              <a:rPr lang="fa-IR" sz="6000" dirty="0" smtClean="0">
                <a:cs typeface="B Nazanin" pitchFamily="2" charset="-78"/>
              </a:rPr>
              <a:t>    - تدوین و بازنگری برنامه پاسخ ومقابله(</a:t>
            </a:r>
            <a:r>
              <a:rPr lang="en-US" sz="6000" dirty="0" smtClean="0">
                <a:cs typeface="B Nazanin" pitchFamily="2" charset="-78"/>
              </a:rPr>
              <a:t>EOP</a:t>
            </a:r>
            <a:r>
              <a:rPr lang="fa-IR" sz="6000" dirty="0" smtClean="0">
                <a:cs typeface="B Nazanin" pitchFamily="2" charset="-78"/>
              </a:rPr>
              <a:t>)</a:t>
            </a:r>
          </a:p>
          <a:p>
            <a:pPr algn="r" rtl="1" eaLnBrk="1" hangingPunct="1">
              <a:lnSpc>
                <a:spcPct val="120000"/>
              </a:lnSpc>
              <a:buFontTx/>
              <a:buNone/>
            </a:pPr>
            <a:r>
              <a:rPr lang="fa-IR" sz="6000" dirty="0" smtClean="0">
                <a:cs typeface="B Nazanin" pitchFamily="2" charset="-78"/>
              </a:rPr>
              <a:t>    - بررسی و اجرای الزامات اعتباربخشی در محور خطر حوادث و بلایا</a:t>
            </a:r>
          </a:p>
          <a:p>
            <a:pPr algn="r" rtl="1" eaLnBrk="1" hangingPunct="1">
              <a:lnSpc>
                <a:spcPct val="120000"/>
              </a:lnSpc>
              <a:buFontTx/>
              <a:buNone/>
            </a:pPr>
            <a:r>
              <a:rPr lang="fa-IR" sz="6000" dirty="0" smtClean="0">
                <a:cs typeface="B Nazanin" pitchFamily="2" charset="-78"/>
              </a:rPr>
              <a:t>    - برنامه ریزی در خصوص آموزش پرسنل مرتبط با مدیریت  بحران و پدافندغیرعامل </a:t>
            </a:r>
          </a:p>
          <a:p>
            <a:pPr algn="r" rtl="1" eaLnBrk="1" hangingPunct="1">
              <a:lnSpc>
                <a:spcPct val="120000"/>
              </a:lnSpc>
              <a:buFontTx/>
              <a:buNone/>
            </a:pPr>
            <a:r>
              <a:rPr lang="fa-IR" sz="6000" dirty="0" smtClean="0">
                <a:cs typeface="B Nazanin" pitchFamily="2" charset="-78"/>
              </a:rPr>
              <a:t>    - برنامه ریزی در خصوص تمرین های دورمیزی حداقل یکبار هر6 ماه</a:t>
            </a:r>
          </a:p>
          <a:p>
            <a:pPr algn="r" rtl="1" eaLnBrk="1" hangingPunct="1">
              <a:lnSpc>
                <a:spcPct val="120000"/>
              </a:lnSpc>
              <a:buFontTx/>
              <a:buNone/>
            </a:pPr>
            <a:r>
              <a:rPr lang="fa-IR" sz="6000" dirty="0" smtClean="0">
                <a:cs typeface="B Nazanin" pitchFamily="2" charset="-78"/>
              </a:rPr>
              <a:t>    (بررسی نقاط ضعف و قوت پس از اجرای تمرین)</a:t>
            </a:r>
          </a:p>
          <a:p>
            <a:pPr algn="r" rtl="1" eaLnBrk="1" hangingPunct="1">
              <a:lnSpc>
                <a:spcPct val="120000"/>
              </a:lnSpc>
              <a:buFontTx/>
              <a:buNone/>
            </a:pPr>
            <a:r>
              <a:rPr lang="fa-IR" sz="6000" dirty="0" smtClean="0">
                <a:cs typeface="B Nazanin" pitchFamily="2" charset="-78"/>
              </a:rPr>
              <a:t>    - برنامه ریزی تمرین عملیاتی سالیانه(بررسی نقاط ضعف و قوت)</a:t>
            </a:r>
          </a:p>
          <a:p>
            <a:pPr algn="r" rtl="1" eaLnBrk="1" hangingPunct="1">
              <a:lnSpc>
                <a:spcPct val="120000"/>
              </a:lnSpc>
              <a:buFontTx/>
              <a:buNone/>
            </a:pPr>
            <a:r>
              <a:rPr lang="fa-IR" sz="6000" dirty="0" smtClean="0">
                <a:cs typeface="B Nazanin" pitchFamily="2" charset="-78"/>
              </a:rPr>
              <a:t>    - بررسی حوادث و بحران های غیرمترقبه در بیمارستان</a:t>
            </a:r>
          </a:p>
          <a:p>
            <a:pPr algn="r" rtl="1" eaLnBrk="1" hangingPunct="1">
              <a:lnSpc>
                <a:spcPct val="80000"/>
              </a:lnSpc>
              <a:buFontTx/>
              <a:buNone/>
            </a:pPr>
            <a:r>
              <a:rPr lang="fa-IR" sz="2800" dirty="0" smtClean="0">
                <a:cs typeface="B Nazanin" pitchFamily="2" charset="-78"/>
              </a:rPr>
              <a:t> </a:t>
            </a:r>
          </a:p>
          <a:p>
            <a:pPr algn="r" rtl="1" eaLnBrk="1" hangingPunct="1">
              <a:lnSpc>
                <a:spcPct val="80000"/>
              </a:lnSpc>
              <a:buFontTx/>
              <a:buNone/>
            </a:pPr>
            <a:r>
              <a:rPr lang="fa-IR" sz="2800" dirty="0" smtClean="0">
                <a:cs typeface="B Nazanin" pitchFamily="2" charset="-78"/>
              </a:rPr>
              <a:t>        </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TotalTime>
  <Words>2208</Words>
  <Application>Microsoft Office PowerPoint</Application>
  <PresentationFormat>On-screen Show (4:3)</PresentationFormat>
  <Paragraphs>294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Slide 1</vt:lpstr>
      <vt:lpstr>مواجهه با انبوه مصدومین  Mass Casualty Incident (MCI)</vt:lpstr>
      <vt:lpstr>بلا /بلیه   DISASTER</vt:lpstr>
      <vt:lpstr>Slide 4</vt:lpstr>
      <vt:lpstr>مديريت بحران </vt:lpstr>
      <vt:lpstr>Slide 6</vt:lpstr>
      <vt:lpstr>Slide 7</vt:lpstr>
      <vt:lpstr>اثرات Disaster بر بيمارستان</vt:lpstr>
      <vt:lpstr>کمیته مقابله با حوادث غیرمترقبه بیمارستانی (کمیته مدیریت خطر حوادث و بلایا)</vt:lpstr>
      <vt:lpstr>عوامل خطرآفرین تهدید کننده بیمارستان</vt:lpstr>
      <vt:lpstr>نحوه شناسایی عوامل خطر آفرین(شناسایی مخاطرات)  </vt:lpstr>
      <vt:lpstr>ارزیابی ایمنی بیمارستان</vt:lpstr>
      <vt:lpstr>چیست؟HICS</vt:lpstr>
      <vt:lpstr>سامانه هشدار اولیه                  EARLY WARNING SYSTEM   </vt:lpstr>
      <vt:lpstr>افزایش ظرفیت بیمارستان</vt:lpstr>
      <vt:lpstr>اقدامات پس از وقوع      حوادث بزرگ از قبیل زلزله      </vt:lpstr>
      <vt:lpstr>پديده دو موج Dual Wave Phenomenon</vt:lpstr>
      <vt:lpstr>اصطلاحات مرتبط با مدیریت خطر حوادث و بلایا</vt:lpstr>
      <vt:lpstr>Slide 19</vt:lpstr>
      <vt:lpstr>برگزاری تمرین و مانور</vt:lpstr>
      <vt:lpstr>کدهای اضطراری</vt:lpstr>
      <vt:lpstr>کد 450</vt:lpstr>
      <vt:lpstr>تجمعات انبوه</vt:lpstr>
      <vt:lpstr>تعریف تجمعات انبوه</vt:lpstr>
      <vt:lpstr>تعریف ازدحام جمعیت</vt:lpstr>
      <vt:lpstr>حادثه منا 2مهر1394 (24 سپتامبر2015)</vt:lpstr>
      <vt:lpstr>دستور العمل در حوزه درمان</vt:lpstr>
      <vt:lpstr>دستور العمل در حوزه درمان</vt:lpstr>
      <vt:lpstr>دستور العمل در حوزه درمان</vt:lpstr>
      <vt:lpstr>دستور العمل در حوزه درمان</vt:lpstr>
      <vt:lpstr>دستور العمل در حوزه درمان</vt:lpstr>
      <vt:lpstr>فراخوان نیروها</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الف-2-2-1 اقدامات پیشگیری و کنترل آتش سوزی در بیمارستان برنامه ریزی و اجرا میشوند. سطح یك  شناسایی مکانهای خطر آفرین جهت آتش سوزی و اجرای اقدامات پیشگیرانه  تأمین خاموش کنندههای دستی آتش برای بخشها/واحدها و فضاهای مختلف  وجود سیستم اعالم حریق و دتکتورهای حساس به دود/ حرارت آماده و سالم  اخذ تاییدیه استانداردهای آتش نشانی از سازمان آتش نشانی منطقه  در دسترس بودن رابطین آتش نشانی آموزش دیده در بیمارستان در تمام شیفتها و ساعات شبانه روز  برنامهریزی، آموزش و تمرین مستمر کارکنان  پایش مداوم سیستم ایمنی حریق از طریق بازرسیهای دورهای منظم  سازمان N.F.P.Aمکانها را از نظر پتانسیل خطر آتش سوزی و استانداردهای خاموش کنندهها به سه دسته نموده است 1. مکان با خطر کم : مکانی است که تنها مقدار کمی مواد قابل احتراق در ميل وجود دارد و در نتیجه آتش سوزی کوچکی پیش بینی خواهد شد. 2. مکان با خطر متوسط یا معمولی : مکانی است که میزان مواد قابل احتراق در ميل بطور متوسط باشد و در نتیجه آتش سوزی در حد متوسط قابل پیش بینی است. 3. مکان پرخطر : در این مکانها میزان مواد قابل احتراق موجود در آن نسبتاً زیاد است و در نتیجه آتش سوزی قابل توجهی پیش بینی میشود. مکانهای پرخطر از جهت رعایت استانداردهای مربوط به پیشگیری از آتش سوزی، توجه بیشتری را می طلبد. در بیمارستان این مکانها شامل موتورخانه، ميل دیاگ هاا ى بخار، ميل ذخایر سوختى، ميل نگهداری گازهای طبی، بایگانى، اتاق سرور و ..... هستند. اقدامات پیشگیرانه شامل تعیین و تهیه امکانات الزم و تجهیازات جهات شناساا یی سریع و اطفا حریق، مشخص نمودن مکانها و آموزش به کارکنان برای رعایت ایمنی در این مکانها است.</dc:title>
  <dc:creator>larni</dc:creator>
  <cp:lastModifiedBy>larni</cp:lastModifiedBy>
  <cp:revision>116</cp:revision>
  <dcterms:created xsi:type="dcterms:W3CDTF">2020-02-11T18:00:34Z</dcterms:created>
  <dcterms:modified xsi:type="dcterms:W3CDTF">2024-07-09T10:45:20Z</dcterms:modified>
</cp:coreProperties>
</file>